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</p:sldMasterIdLst>
  <p:sldIdLst>
    <p:sldId id="259" r:id="rId6"/>
    <p:sldId id="257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4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21"/>
    <p:restoredTop sz="94647"/>
  </p:normalViewPr>
  <p:slideViewPr>
    <p:cSldViewPr snapToGrid="0" snapToObjects="1">
      <p:cViewPr varScale="1">
        <p:scale>
          <a:sx n="113" d="100"/>
          <a:sy n="113" d="100"/>
        </p:scale>
        <p:origin x="1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3938B-7CF9-1940-8B47-DF37450BD503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AA920-0140-014B-94B8-0893B9BF67F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b="0" i="0" dirty="0">
              <a:latin typeface="Helvetica Neue" charset="0"/>
              <a:ea typeface="Helvetica Neue" charset="0"/>
              <a:cs typeface="Helvetica Neue" charset="0"/>
            </a:rPr>
            <a:t>  Better Work</a:t>
          </a:r>
        </a:p>
      </dgm:t>
    </dgm:pt>
    <dgm:pt modelId="{FD54FDB8-0A9A-7F4E-B993-0E8B8DBE84DD}" type="parTrans" cxnId="{67C5B078-615B-9741-B074-AF77C330A56D}">
      <dgm:prSet/>
      <dgm:spPr/>
      <dgm:t>
        <a:bodyPr/>
        <a:lstStyle/>
        <a:p>
          <a:endParaRPr lang="en-US"/>
        </a:p>
      </dgm:t>
    </dgm:pt>
    <dgm:pt modelId="{1E99AD2A-8E1B-A74E-8D78-79949CD0D32D}" type="sibTrans" cxnId="{67C5B078-615B-9741-B074-AF77C330A56D}">
      <dgm:prSet/>
      <dgm:spPr/>
      <dgm:t>
        <a:bodyPr/>
        <a:lstStyle/>
        <a:p>
          <a:endParaRPr lang="en-US"/>
        </a:p>
      </dgm:t>
    </dgm:pt>
    <dgm:pt modelId="{5DC42174-1358-BE46-BFFA-A086124FDC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b="0" i="0" dirty="0">
              <a:latin typeface="Helvetica Neue" charset="0"/>
              <a:ea typeface="Helvetica Neue" charset="0"/>
              <a:cs typeface="Helvetica Neue" charset="0"/>
            </a:rPr>
            <a:t>  Decent Living Standards</a:t>
          </a:r>
        </a:p>
      </dgm:t>
    </dgm:pt>
    <dgm:pt modelId="{2D546BA7-F7EA-8040-83C1-12CEABBDB69F}" type="parTrans" cxnId="{B8C48CD0-3E4D-3E47-9D2A-535363C33BEB}">
      <dgm:prSet/>
      <dgm:spPr/>
      <dgm:t>
        <a:bodyPr/>
        <a:lstStyle/>
        <a:p>
          <a:endParaRPr lang="en-US"/>
        </a:p>
      </dgm:t>
    </dgm:pt>
    <dgm:pt modelId="{9576FBE4-6F74-D240-AFF4-562B4B69499A}" type="sibTrans" cxnId="{B8C48CD0-3E4D-3E47-9D2A-535363C33BEB}">
      <dgm:prSet/>
      <dgm:spPr/>
      <dgm:t>
        <a:bodyPr/>
        <a:lstStyle/>
        <a:p>
          <a:endParaRPr lang="en-US"/>
        </a:p>
      </dgm:t>
    </dgm:pt>
    <dgm:pt modelId="{7B4176EC-5A87-1A4E-B281-A0F976892EA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b="0" i="0" dirty="0">
              <a:latin typeface="Helvetica Neue" charset="0"/>
              <a:ea typeface="Helvetica Neue" charset="0"/>
              <a:cs typeface="Helvetica Neue" charset="0"/>
            </a:rPr>
            <a:t>  Shared Wealth</a:t>
          </a:r>
        </a:p>
      </dgm:t>
    </dgm:pt>
    <dgm:pt modelId="{EF0C0D20-55C1-1C4E-A864-49EA8D64F4DF}" type="parTrans" cxnId="{5300AB93-87E7-6C44-9590-845043748BDE}">
      <dgm:prSet/>
      <dgm:spPr/>
      <dgm:t>
        <a:bodyPr/>
        <a:lstStyle/>
        <a:p>
          <a:endParaRPr lang="en-US"/>
        </a:p>
      </dgm:t>
    </dgm:pt>
    <dgm:pt modelId="{BEEA6F66-72E4-4141-82D5-D5B8B7856C0C}" type="sibTrans" cxnId="{5300AB93-87E7-6C44-9590-845043748BDE}">
      <dgm:prSet/>
      <dgm:spPr/>
      <dgm:t>
        <a:bodyPr/>
        <a:lstStyle/>
        <a:p>
          <a:endParaRPr lang="en-US"/>
        </a:p>
      </dgm:t>
    </dgm:pt>
    <dgm:pt modelId="{404A9DA9-5E1D-034E-9846-3142ACEE085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b="0" i="0" dirty="0">
              <a:latin typeface="Helvetica" charset="0"/>
              <a:ea typeface="Helvetica" charset="0"/>
              <a:cs typeface="Helvetica" charset="0"/>
            </a:rPr>
            <a:t>  Pathways to Settlement</a:t>
          </a:r>
        </a:p>
      </dgm:t>
    </dgm:pt>
    <dgm:pt modelId="{F0DF5374-A4BC-ED41-A32B-943DA29B7E20}" type="parTrans" cxnId="{30B5EF5F-BD5D-7A4D-9543-7B9B77FE565C}">
      <dgm:prSet/>
      <dgm:spPr/>
      <dgm:t>
        <a:bodyPr/>
        <a:lstStyle/>
        <a:p>
          <a:endParaRPr lang="en-US"/>
        </a:p>
      </dgm:t>
    </dgm:pt>
    <dgm:pt modelId="{AEBF34D7-C1AF-D641-B49B-29852F936D01}" type="sibTrans" cxnId="{30B5EF5F-BD5D-7A4D-9543-7B9B77FE565C}">
      <dgm:prSet/>
      <dgm:spPr/>
      <dgm:t>
        <a:bodyPr/>
        <a:lstStyle/>
        <a:p>
          <a:endParaRPr lang="en-US"/>
        </a:p>
      </dgm:t>
    </dgm:pt>
    <dgm:pt modelId="{7093783E-07BE-FA4B-8BDB-2126FE57CB1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  </a:t>
          </a:r>
          <a:r>
            <a:rPr lang="en-US" sz="2800" dirty="0">
              <a:latin typeface="Helvetica" charset="0"/>
              <a:ea typeface="Helvetica" charset="0"/>
              <a:cs typeface="Helvetica" charset="0"/>
            </a:rPr>
            <a:t>Stronger Voices</a:t>
          </a:r>
        </a:p>
      </dgm:t>
    </dgm:pt>
    <dgm:pt modelId="{4FC4D7C7-EC2D-7D45-94BE-1F0ACE23FF14}" type="parTrans" cxnId="{ABF3A686-E261-024C-913C-FE041FBC4C6E}">
      <dgm:prSet/>
      <dgm:spPr/>
      <dgm:t>
        <a:bodyPr/>
        <a:lstStyle/>
        <a:p>
          <a:endParaRPr lang="en-US"/>
        </a:p>
      </dgm:t>
    </dgm:pt>
    <dgm:pt modelId="{22B3725C-D9B8-8047-90A5-58BA263C10AB}" type="sibTrans" cxnId="{ABF3A686-E261-024C-913C-FE041FBC4C6E}">
      <dgm:prSet/>
      <dgm:spPr/>
      <dgm:t>
        <a:bodyPr/>
        <a:lstStyle/>
        <a:p>
          <a:endParaRPr lang="en-US"/>
        </a:p>
      </dgm:t>
    </dgm:pt>
    <dgm:pt modelId="{ACA2D13F-286E-5C40-8117-DB107AAEE26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>
              <a:latin typeface="Helvetica" charset="0"/>
              <a:ea typeface="Helvetica" charset="0"/>
              <a:cs typeface="Helvetica" charset="0"/>
            </a:rPr>
            <a:t>  Connected Communities</a:t>
          </a:r>
        </a:p>
      </dgm:t>
    </dgm:pt>
    <dgm:pt modelId="{B1C592A7-14E3-8A4C-A376-83ABBD802938}" type="parTrans" cxnId="{A5C8D02A-3769-9E49-842D-A388F9823B98}">
      <dgm:prSet/>
      <dgm:spPr/>
      <dgm:t>
        <a:bodyPr/>
        <a:lstStyle/>
        <a:p>
          <a:endParaRPr lang="en-US"/>
        </a:p>
      </dgm:t>
    </dgm:pt>
    <dgm:pt modelId="{9AB5DEA7-B604-0A45-9B95-16DA628E13E7}" type="sibTrans" cxnId="{A5C8D02A-3769-9E49-842D-A388F9823B98}">
      <dgm:prSet/>
      <dgm:spPr/>
      <dgm:t>
        <a:bodyPr/>
        <a:lstStyle/>
        <a:p>
          <a:endParaRPr lang="en-US"/>
        </a:p>
      </dgm:t>
    </dgm:pt>
    <dgm:pt modelId="{F86B2548-D141-E048-A2F9-FAF40C6539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b="0" i="0" dirty="0">
              <a:latin typeface="Helvetica Neue" charset="0"/>
              <a:ea typeface="Helvetica Neue" charset="0"/>
              <a:cs typeface="Helvetica Neue" charset="0"/>
            </a:rPr>
            <a:t>  </a:t>
          </a:r>
        </a:p>
      </dgm:t>
    </dgm:pt>
    <dgm:pt modelId="{E9490F2B-3455-B743-B9D1-4614FC559738}" type="parTrans" cxnId="{BFCEA2A4-D09A-A94A-B662-CBC2D6F127C3}">
      <dgm:prSet/>
      <dgm:spPr/>
      <dgm:t>
        <a:bodyPr/>
        <a:lstStyle/>
        <a:p>
          <a:endParaRPr lang="en-US"/>
        </a:p>
      </dgm:t>
    </dgm:pt>
    <dgm:pt modelId="{4E60C8F7-7C07-BC48-9223-A9394DCBA032}" type="sibTrans" cxnId="{BFCEA2A4-D09A-A94A-B662-CBC2D6F127C3}">
      <dgm:prSet/>
      <dgm:spPr/>
      <dgm:t>
        <a:bodyPr/>
        <a:lstStyle/>
        <a:p>
          <a:endParaRPr lang="en-US"/>
        </a:p>
      </dgm:t>
    </dgm:pt>
    <dgm:pt modelId="{9C22D836-63AE-3C48-8CBA-63A61C07071F}" type="pres">
      <dgm:prSet presAssocID="{AA53938B-7CF9-1940-8B47-DF37450BD503}" presName="linearFlow" presStyleCnt="0">
        <dgm:presLayoutVars>
          <dgm:dir/>
          <dgm:resizeHandles val="exact"/>
        </dgm:presLayoutVars>
      </dgm:prSet>
      <dgm:spPr/>
    </dgm:pt>
    <dgm:pt modelId="{260B1EB3-49A6-3C4B-8FE6-B5830A62E5D1}" type="pres">
      <dgm:prSet presAssocID="{F86B2548-D141-E048-A2F9-FAF40C653948}" presName="composite" presStyleCnt="0"/>
      <dgm:spPr/>
    </dgm:pt>
    <dgm:pt modelId="{4151309B-9D42-884A-86B2-72C8F764C0F3}" type="pres">
      <dgm:prSet presAssocID="{F86B2548-D141-E048-A2F9-FAF40C653948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315A569-A4B3-B648-91C4-DF434CC6B4A6}" type="pres">
      <dgm:prSet presAssocID="{F86B2548-D141-E048-A2F9-FAF40C653948}" presName="txShp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6176298B-E9DD-374D-B389-DF7A75A7F437}" type="pres">
      <dgm:prSet presAssocID="{4E60C8F7-7C07-BC48-9223-A9394DCBA032}" presName="spacing" presStyleCnt="0"/>
      <dgm:spPr/>
    </dgm:pt>
    <dgm:pt modelId="{6A65562F-73C6-8540-B847-3C8C41D59494}" type="pres">
      <dgm:prSet presAssocID="{D54AA920-0140-014B-94B8-0893B9BF67FB}" presName="composite" presStyleCnt="0"/>
      <dgm:spPr/>
    </dgm:pt>
    <dgm:pt modelId="{99CEEF57-005C-7B4A-8198-B896732794A8}" type="pres">
      <dgm:prSet presAssocID="{D54AA920-0140-014B-94B8-0893B9BF67FB}" presName="imgShp" presStyleLbl="fgImgPlace1" presStyleIdx="1" presStyleCnt="7" custLinFactNeighborX="-2872" custLinFactNeighborY="-2368"/>
      <dgm:spPr>
        <a:prstGeom prst="flowChartDelay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5492B57-9DCF-784B-B1DB-4A7A830F6A0B}" type="pres">
      <dgm:prSet presAssocID="{D54AA920-0140-014B-94B8-0893B9BF67FB}" presName="txShp" presStyleLbl="node1" presStyleIdx="1" presStyleCnt="7" custLinFactNeighborX="540" custLinFactNeighborY="4042">
        <dgm:presLayoutVars>
          <dgm:bulletEnabled val="1"/>
        </dgm:presLayoutVars>
      </dgm:prSet>
      <dgm:spPr>
        <a:prstGeom prst="roundRect">
          <a:avLst/>
        </a:prstGeom>
      </dgm:spPr>
    </dgm:pt>
    <dgm:pt modelId="{3DE9BE48-4EE0-694D-9987-EB6EA50AE77A}" type="pres">
      <dgm:prSet presAssocID="{1E99AD2A-8E1B-A74E-8D78-79949CD0D32D}" presName="spacing" presStyleCnt="0"/>
      <dgm:spPr/>
    </dgm:pt>
    <dgm:pt modelId="{7B5ABC6A-CB00-604F-AE0B-6B2D4C03000B}" type="pres">
      <dgm:prSet presAssocID="{5DC42174-1358-BE46-BFFA-A086124FDC11}" presName="composite" presStyleCnt="0"/>
      <dgm:spPr/>
    </dgm:pt>
    <dgm:pt modelId="{C8644EFD-5585-0C4E-AFA4-1442B2CD4395}" type="pres">
      <dgm:prSet presAssocID="{5DC42174-1358-BE46-BFFA-A086124FDC11}" presName="imgShp" presStyleLbl="fgImgPlace1" presStyleIdx="2" presStyleCnt="7" custLinFactNeighborX="-1436" custLinFactNeighborY="2872"/>
      <dgm:spPr>
        <a:prstGeom prst="flowChartDelay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629205F-7625-F247-B4CD-DFC41D6015D2}" type="pres">
      <dgm:prSet presAssocID="{5DC42174-1358-BE46-BFFA-A086124FDC11}" presName="txShp" presStyleLbl="node1" presStyleIdx="2" presStyleCnt="7" custLinFactNeighborX="540" custLinFactNeighborY="4042">
        <dgm:presLayoutVars>
          <dgm:bulletEnabled val="1"/>
        </dgm:presLayoutVars>
      </dgm:prSet>
      <dgm:spPr>
        <a:prstGeom prst="roundRect">
          <a:avLst/>
        </a:prstGeom>
      </dgm:spPr>
    </dgm:pt>
    <dgm:pt modelId="{40DD8F00-F4F2-B040-8310-60968DAB16E8}" type="pres">
      <dgm:prSet presAssocID="{9576FBE4-6F74-D240-AFF4-562B4B69499A}" presName="spacing" presStyleCnt="0"/>
      <dgm:spPr/>
    </dgm:pt>
    <dgm:pt modelId="{E3AF1556-F5EC-9148-9952-BFF6D3505050}" type="pres">
      <dgm:prSet presAssocID="{7B4176EC-5A87-1A4E-B281-A0F976892EAF}" presName="composite" presStyleCnt="0"/>
      <dgm:spPr/>
    </dgm:pt>
    <dgm:pt modelId="{C7BD58D3-E96C-B045-B1AF-661E395B34BC}" type="pres">
      <dgm:prSet presAssocID="{7B4176EC-5A87-1A4E-B281-A0F976892EAF}" presName="imgShp" presStyleLbl="fgImgPlace1" presStyleIdx="3" presStyleCnt="7" custLinFactNeighborX="-1436" custLinFactNeighborY="4308"/>
      <dgm:spPr>
        <a:prstGeom prst="flowChartDelay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D1CECAA0-F7AF-894B-BA10-DB9711ED8EA0}" type="pres">
      <dgm:prSet presAssocID="{7B4176EC-5A87-1A4E-B281-A0F976892EAF}" presName="txShp" presStyleLbl="node1" presStyleIdx="3" presStyleCnt="7" custLinFactNeighborX="540" custLinFactNeighborY="4042">
        <dgm:presLayoutVars>
          <dgm:bulletEnabled val="1"/>
        </dgm:presLayoutVars>
      </dgm:prSet>
      <dgm:spPr>
        <a:prstGeom prst="roundRect">
          <a:avLst/>
        </a:prstGeom>
      </dgm:spPr>
    </dgm:pt>
    <dgm:pt modelId="{7368158D-9971-CC41-87EC-BDF8F1B3AE2D}" type="pres">
      <dgm:prSet presAssocID="{BEEA6F66-72E4-4141-82D5-D5B8B7856C0C}" presName="spacing" presStyleCnt="0"/>
      <dgm:spPr/>
    </dgm:pt>
    <dgm:pt modelId="{E4996716-912C-D646-8242-12A0642A95F5}" type="pres">
      <dgm:prSet presAssocID="{404A9DA9-5E1D-034E-9846-3142ACEE0852}" presName="composite" presStyleCnt="0"/>
      <dgm:spPr/>
    </dgm:pt>
    <dgm:pt modelId="{75966234-7BAB-224E-A9BC-57D507FE067B}" type="pres">
      <dgm:prSet presAssocID="{404A9DA9-5E1D-034E-9846-3142ACEE0852}" presName="imgShp" presStyleLbl="fgImgPlace1" presStyleIdx="4" presStyleCnt="7" custLinFactNeighborX="0" custLinFactNeighborY="4308"/>
      <dgm:spPr>
        <a:prstGeom prst="flowChartDelay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B1AD6AC-D28C-AE40-BEB3-E874B2A74CBC}" type="pres">
      <dgm:prSet presAssocID="{404A9DA9-5E1D-034E-9846-3142ACEE0852}" presName="txShp" presStyleLbl="node1" presStyleIdx="4" presStyleCnt="7" custLinFactNeighborX="540" custLinFactNeighborY="4042">
        <dgm:presLayoutVars>
          <dgm:bulletEnabled val="1"/>
        </dgm:presLayoutVars>
      </dgm:prSet>
      <dgm:spPr>
        <a:prstGeom prst="roundRect">
          <a:avLst/>
        </a:prstGeom>
      </dgm:spPr>
    </dgm:pt>
    <dgm:pt modelId="{DF5ED30C-C06A-C842-B9A0-E029F51A3BA0}" type="pres">
      <dgm:prSet presAssocID="{AEBF34D7-C1AF-D641-B49B-29852F936D01}" presName="spacing" presStyleCnt="0"/>
      <dgm:spPr/>
    </dgm:pt>
    <dgm:pt modelId="{B9492E68-4F11-0043-8A31-74DA24E1D00A}" type="pres">
      <dgm:prSet presAssocID="{7093783E-07BE-FA4B-8BDB-2126FE57CB10}" presName="composite" presStyleCnt="0"/>
      <dgm:spPr/>
    </dgm:pt>
    <dgm:pt modelId="{CE741050-1916-A041-A55A-FB5F53B6AC10}" type="pres">
      <dgm:prSet presAssocID="{7093783E-07BE-FA4B-8BDB-2126FE57CB10}" presName="imgShp" presStyleLbl="fgImgPlace1" presStyleIdx="5" presStyleCnt="7" custLinFactNeighborY="5744"/>
      <dgm:spPr>
        <a:prstGeom prst="flowChartDelay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9EEEC19B-1421-3D4B-A81E-30B3D8D942ED}" type="pres">
      <dgm:prSet presAssocID="{7093783E-07BE-FA4B-8BDB-2126FE57CB10}" presName="txShp" presStyleLbl="node1" presStyleIdx="5" presStyleCnt="7" custLinFactNeighborX="540" custLinFactNeighborY="4042">
        <dgm:presLayoutVars>
          <dgm:bulletEnabled val="1"/>
        </dgm:presLayoutVars>
      </dgm:prSet>
      <dgm:spPr>
        <a:prstGeom prst="roundRect">
          <a:avLst/>
        </a:prstGeom>
      </dgm:spPr>
    </dgm:pt>
    <dgm:pt modelId="{F445D459-4127-B84E-958D-818D63029841}" type="pres">
      <dgm:prSet presAssocID="{22B3725C-D9B8-8047-90A5-58BA263C10AB}" presName="spacing" presStyleCnt="0"/>
      <dgm:spPr/>
    </dgm:pt>
    <dgm:pt modelId="{653E978C-2D6A-2C4A-84B2-2A4D104EAE75}" type="pres">
      <dgm:prSet presAssocID="{ACA2D13F-286E-5C40-8117-DB107AAEE261}" presName="composite" presStyleCnt="0"/>
      <dgm:spPr/>
    </dgm:pt>
    <dgm:pt modelId="{6A263901-3CE9-284D-B9C8-E8D23E80C2AD}" type="pres">
      <dgm:prSet presAssocID="{ACA2D13F-286E-5C40-8117-DB107AAEE261}" presName="imgShp" presStyleLbl="fgImgPlace1" presStyleIdx="6" presStyleCnt="7" custLinFactNeighborX="-1436" custLinFactNeighborY="2872"/>
      <dgm:spPr>
        <a:prstGeom prst="flowChartDelay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1C3131B-286E-3648-A058-27AF68C8AB6A}" type="pres">
      <dgm:prSet presAssocID="{ACA2D13F-286E-5C40-8117-DB107AAEE261}" presName="txShp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8190907-56BA-0343-B95F-401756292959}" type="presOf" srcId="{404A9DA9-5E1D-034E-9846-3142ACEE0852}" destId="{DB1AD6AC-D28C-AE40-BEB3-E874B2A74CBC}" srcOrd="0" destOrd="0" presId="urn:microsoft.com/office/officeart/2005/8/layout/vList3"/>
    <dgm:cxn modelId="{A5C8D02A-3769-9E49-842D-A388F9823B98}" srcId="{AA53938B-7CF9-1940-8B47-DF37450BD503}" destId="{ACA2D13F-286E-5C40-8117-DB107AAEE261}" srcOrd="6" destOrd="0" parTransId="{B1C592A7-14E3-8A4C-A376-83ABBD802938}" sibTransId="{9AB5DEA7-B604-0A45-9B95-16DA628E13E7}"/>
    <dgm:cxn modelId="{076E5B35-28B6-BC4D-9C35-CB37139716AA}" type="presOf" srcId="{5DC42174-1358-BE46-BFFA-A086124FDC11}" destId="{3629205F-7625-F247-B4CD-DFC41D6015D2}" srcOrd="0" destOrd="0" presId="urn:microsoft.com/office/officeart/2005/8/layout/vList3"/>
    <dgm:cxn modelId="{44F0C257-3F9B-084E-BD2B-62C5680920FD}" type="presOf" srcId="{AA53938B-7CF9-1940-8B47-DF37450BD503}" destId="{9C22D836-63AE-3C48-8CBA-63A61C07071F}" srcOrd="0" destOrd="0" presId="urn:microsoft.com/office/officeart/2005/8/layout/vList3"/>
    <dgm:cxn modelId="{30B5EF5F-BD5D-7A4D-9543-7B9B77FE565C}" srcId="{AA53938B-7CF9-1940-8B47-DF37450BD503}" destId="{404A9DA9-5E1D-034E-9846-3142ACEE0852}" srcOrd="4" destOrd="0" parTransId="{F0DF5374-A4BC-ED41-A32B-943DA29B7E20}" sibTransId="{AEBF34D7-C1AF-D641-B49B-29852F936D01}"/>
    <dgm:cxn modelId="{67C5B078-615B-9741-B074-AF77C330A56D}" srcId="{AA53938B-7CF9-1940-8B47-DF37450BD503}" destId="{D54AA920-0140-014B-94B8-0893B9BF67FB}" srcOrd="1" destOrd="0" parTransId="{FD54FDB8-0A9A-7F4E-B993-0E8B8DBE84DD}" sibTransId="{1E99AD2A-8E1B-A74E-8D78-79949CD0D32D}"/>
    <dgm:cxn modelId="{20860B81-E434-074E-92D4-BDB07A74ADAC}" type="presOf" srcId="{7093783E-07BE-FA4B-8BDB-2126FE57CB10}" destId="{9EEEC19B-1421-3D4B-A81E-30B3D8D942ED}" srcOrd="0" destOrd="0" presId="urn:microsoft.com/office/officeart/2005/8/layout/vList3"/>
    <dgm:cxn modelId="{ABF3A686-E261-024C-913C-FE041FBC4C6E}" srcId="{AA53938B-7CF9-1940-8B47-DF37450BD503}" destId="{7093783E-07BE-FA4B-8BDB-2126FE57CB10}" srcOrd="5" destOrd="0" parTransId="{4FC4D7C7-EC2D-7D45-94BE-1F0ACE23FF14}" sibTransId="{22B3725C-D9B8-8047-90A5-58BA263C10AB}"/>
    <dgm:cxn modelId="{5300AB93-87E7-6C44-9590-845043748BDE}" srcId="{AA53938B-7CF9-1940-8B47-DF37450BD503}" destId="{7B4176EC-5A87-1A4E-B281-A0F976892EAF}" srcOrd="3" destOrd="0" parTransId="{EF0C0D20-55C1-1C4E-A864-49EA8D64F4DF}" sibTransId="{BEEA6F66-72E4-4141-82D5-D5B8B7856C0C}"/>
    <dgm:cxn modelId="{1D2797A0-7745-354E-B8DB-89EE9694727C}" type="presOf" srcId="{ACA2D13F-286E-5C40-8117-DB107AAEE261}" destId="{91C3131B-286E-3648-A058-27AF68C8AB6A}" srcOrd="0" destOrd="0" presId="urn:microsoft.com/office/officeart/2005/8/layout/vList3"/>
    <dgm:cxn modelId="{BFCEA2A4-D09A-A94A-B662-CBC2D6F127C3}" srcId="{AA53938B-7CF9-1940-8B47-DF37450BD503}" destId="{F86B2548-D141-E048-A2F9-FAF40C653948}" srcOrd="0" destOrd="0" parTransId="{E9490F2B-3455-B743-B9D1-4614FC559738}" sibTransId="{4E60C8F7-7C07-BC48-9223-A9394DCBA032}"/>
    <dgm:cxn modelId="{B85371A6-F309-A641-A3A9-49DDF2BDBD3D}" type="presOf" srcId="{7B4176EC-5A87-1A4E-B281-A0F976892EAF}" destId="{D1CECAA0-F7AF-894B-BA10-DB9711ED8EA0}" srcOrd="0" destOrd="0" presId="urn:microsoft.com/office/officeart/2005/8/layout/vList3"/>
    <dgm:cxn modelId="{B8C48CD0-3E4D-3E47-9D2A-535363C33BEB}" srcId="{AA53938B-7CF9-1940-8B47-DF37450BD503}" destId="{5DC42174-1358-BE46-BFFA-A086124FDC11}" srcOrd="2" destOrd="0" parTransId="{2D546BA7-F7EA-8040-83C1-12CEABBDB69F}" sibTransId="{9576FBE4-6F74-D240-AFF4-562B4B69499A}"/>
    <dgm:cxn modelId="{E315EBDF-BA26-994B-85FC-438B5A1840D8}" type="presOf" srcId="{F86B2548-D141-E048-A2F9-FAF40C653948}" destId="{A315A569-A4B3-B648-91C4-DF434CC6B4A6}" srcOrd="0" destOrd="0" presId="urn:microsoft.com/office/officeart/2005/8/layout/vList3"/>
    <dgm:cxn modelId="{2268F5F2-2443-5943-A5CA-8FE6120CE0B2}" type="presOf" srcId="{D54AA920-0140-014B-94B8-0893B9BF67FB}" destId="{35492B57-9DCF-784B-B1DB-4A7A830F6A0B}" srcOrd="0" destOrd="0" presId="urn:microsoft.com/office/officeart/2005/8/layout/vList3"/>
    <dgm:cxn modelId="{5EA65AC6-3668-B44B-97C0-1A0345E7732C}" type="presParOf" srcId="{9C22D836-63AE-3C48-8CBA-63A61C07071F}" destId="{260B1EB3-49A6-3C4B-8FE6-B5830A62E5D1}" srcOrd="0" destOrd="0" presId="urn:microsoft.com/office/officeart/2005/8/layout/vList3"/>
    <dgm:cxn modelId="{9B73450F-885D-4B43-8A62-2DB731568C43}" type="presParOf" srcId="{260B1EB3-49A6-3C4B-8FE6-B5830A62E5D1}" destId="{4151309B-9D42-884A-86B2-72C8F764C0F3}" srcOrd="0" destOrd="0" presId="urn:microsoft.com/office/officeart/2005/8/layout/vList3"/>
    <dgm:cxn modelId="{11C94450-AB02-2648-9EB4-57C0436D38F2}" type="presParOf" srcId="{260B1EB3-49A6-3C4B-8FE6-B5830A62E5D1}" destId="{A315A569-A4B3-B648-91C4-DF434CC6B4A6}" srcOrd="1" destOrd="0" presId="urn:microsoft.com/office/officeart/2005/8/layout/vList3"/>
    <dgm:cxn modelId="{D71EBD2E-519B-CD44-B266-5BCD4B3B3C2B}" type="presParOf" srcId="{9C22D836-63AE-3C48-8CBA-63A61C07071F}" destId="{6176298B-E9DD-374D-B389-DF7A75A7F437}" srcOrd="1" destOrd="0" presId="urn:microsoft.com/office/officeart/2005/8/layout/vList3"/>
    <dgm:cxn modelId="{EDD886FD-5AA4-2D4E-B8EF-721BFEF8850B}" type="presParOf" srcId="{9C22D836-63AE-3C48-8CBA-63A61C07071F}" destId="{6A65562F-73C6-8540-B847-3C8C41D59494}" srcOrd="2" destOrd="0" presId="urn:microsoft.com/office/officeart/2005/8/layout/vList3"/>
    <dgm:cxn modelId="{B1B23519-D4D8-6946-9253-90857456AB46}" type="presParOf" srcId="{6A65562F-73C6-8540-B847-3C8C41D59494}" destId="{99CEEF57-005C-7B4A-8198-B896732794A8}" srcOrd="0" destOrd="0" presId="urn:microsoft.com/office/officeart/2005/8/layout/vList3"/>
    <dgm:cxn modelId="{E14C292C-938F-EC42-9C3A-F2CEF89C692D}" type="presParOf" srcId="{6A65562F-73C6-8540-B847-3C8C41D59494}" destId="{35492B57-9DCF-784B-B1DB-4A7A830F6A0B}" srcOrd="1" destOrd="0" presId="urn:microsoft.com/office/officeart/2005/8/layout/vList3"/>
    <dgm:cxn modelId="{C4996B5B-EA12-BA43-98AB-4F0E5B0DEF53}" type="presParOf" srcId="{9C22D836-63AE-3C48-8CBA-63A61C07071F}" destId="{3DE9BE48-4EE0-694D-9987-EB6EA50AE77A}" srcOrd="3" destOrd="0" presId="urn:microsoft.com/office/officeart/2005/8/layout/vList3"/>
    <dgm:cxn modelId="{D13BECEB-30CB-D14E-9C92-4AB6645D724D}" type="presParOf" srcId="{9C22D836-63AE-3C48-8CBA-63A61C07071F}" destId="{7B5ABC6A-CB00-604F-AE0B-6B2D4C03000B}" srcOrd="4" destOrd="0" presId="urn:microsoft.com/office/officeart/2005/8/layout/vList3"/>
    <dgm:cxn modelId="{F36F4BDF-D8F4-504E-BD8E-AD2CB07127B5}" type="presParOf" srcId="{7B5ABC6A-CB00-604F-AE0B-6B2D4C03000B}" destId="{C8644EFD-5585-0C4E-AFA4-1442B2CD4395}" srcOrd="0" destOrd="0" presId="urn:microsoft.com/office/officeart/2005/8/layout/vList3"/>
    <dgm:cxn modelId="{8E5D08B1-781B-6E4F-8D78-9834EDBDBC7F}" type="presParOf" srcId="{7B5ABC6A-CB00-604F-AE0B-6B2D4C03000B}" destId="{3629205F-7625-F247-B4CD-DFC41D6015D2}" srcOrd="1" destOrd="0" presId="urn:microsoft.com/office/officeart/2005/8/layout/vList3"/>
    <dgm:cxn modelId="{B53A04C3-7217-354F-BA4B-983BB03C2668}" type="presParOf" srcId="{9C22D836-63AE-3C48-8CBA-63A61C07071F}" destId="{40DD8F00-F4F2-B040-8310-60968DAB16E8}" srcOrd="5" destOrd="0" presId="urn:microsoft.com/office/officeart/2005/8/layout/vList3"/>
    <dgm:cxn modelId="{38048644-12A7-A345-AA1E-46515BC43701}" type="presParOf" srcId="{9C22D836-63AE-3C48-8CBA-63A61C07071F}" destId="{E3AF1556-F5EC-9148-9952-BFF6D3505050}" srcOrd="6" destOrd="0" presId="urn:microsoft.com/office/officeart/2005/8/layout/vList3"/>
    <dgm:cxn modelId="{F8B74AF2-C941-6944-84FC-9FA48412526D}" type="presParOf" srcId="{E3AF1556-F5EC-9148-9952-BFF6D3505050}" destId="{C7BD58D3-E96C-B045-B1AF-661E395B34BC}" srcOrd="0" destOrd="0" presId="urn:microsoft.com/office/officeart/2005/8/layout/vList3"/>
    <dgm:cxn modelId="{5A703DA9-264F-FD49-890B-BF22FF177B11}" type="presParOf" srcId="{E3AF1556-F5EC-9148-9952-BFF6D3505050}" destId="{D1CECAA0-F7AF-894B-BA10-DB9711ED8EA0}" srcOrd="1" destOrd="0" presId="urn:microsoft.com/office/officeart/2005/8/layout/vList3"/>
    <dgm:cxn modelId="{5BE4DDBE-575F-EA4F-94F1-275EB8F7489A}" type="presParOf" srcId="{9C22D836-63AE-3C48-8CBA-63A61C07071F}" destId="{7368158D-9971-CC41-87EC-BDF8F1B3AE2D}" srcOrd="7" destOrd="0" presId="urn:microsoft.com/office/officeart/2005/8/layout/vList3"/>
    <dgm:cxn modelId="{DFC3889B-1F76-5B4D-A6BC-CFEE479904F8}" type="presParOf" srcId="{9C22D836-63AE-3C48-8CBA-63A61C07071F}" destId="{E4996716-912C-D646-8242-12A0642A95F5}" srcOrd="8" destOrd="0" presId="urn:microsoft.com/office/officeart/2005/8/layout/vList3"/>
    <dgm:cxn modelId="{69444573-DEB0-564E-8A75-C785AB401866}" type="presParOf" srcId="{E4996716-912C-D646-8242-12A0642A95F5}" destId="{75966234-7BAB-224E-A9BC-57D507FE067B}" srcOrd="0" destOrd="0" presId="urn:microsoft.com/office/officeart/2005/8/layout/vList3"/>
    <dgm:cxn modelId="{EDE39C95-48BA-BA44-936E-6A967059F5A5}" type="presParOf" srcId="{E4996716-912C-D646-8242-12A0642A95F5}" destId="{DB1AD6AC-D28C-AE40-BEB3-E874B2A74CBC}" srcOrd="1" destOrd="0" presId="urn:microsoft.com/office/officeart/2005/8/layout/vList3"/>
    <dgm:cxn modelId="{C666E9A6-457B-A641-B8BA-47425698222E}" type="presParOf" srcId="{9C22D836-63AE-3C48-8CBA-63A61C07071F}" destId="{DF5ED30C-C06A-C842-B9A0-E029F51A3BA0}" srcOrd="9" destOrd="0" presId="urn:microsoft.com/office/officeart/2005/8/layout/vList3"/>
    <dgm:cxn modelId="{9851DEE0-C6AD-894E-AF0D-DF9C8BCC753C}" type="presParOf" srcId="{9C22D836-63AE-3C48-8CBA-63A61C07071F}" destId="{B9492E68-4F11-0043-8A31-74DA24E1D00A}" srcOrd="10" destOrd="0" presId="urn:microsoft.com/office/officeart/2005/8/layout/vList3"/>
    <dgm:cxn modelId="{9601FB54-168F-4949-84BA-525DD699319D}" type="presParOf" srcId="{B9492E68-4F11-0043-8A31-74DA24E1D00A}" destId="{CE741050-1916-A041-A55A-FB5F53B6AC10}" srcOrd="0" destOrd="0" presId="urn:microsoft.com/office/officeart/2005/8/layout/vList3"/>
    <dgm:cxn modelId="{C7D5398F-D842-C246-A1BD-4C45FAB98ADC}" type="presParOf" srcId="{B9492E68-4F11-0043-8A31-74DA24E1D00A}" destId="{9EEEC19B-1421-3D4B-A81E-30B3D8D942ED}" srcOrd="1" destOrd="0" presId="urn:microsoft.com/office/officeart/2005/8/layout/vList3"/>
    <dgm:cxn modelId="{8833BBA0-CC19-0E43-AD23-7054B5D57273}" type="presParOf" srcId="{9C22D836-63AE-3C48-8CBA-63A61C07071F}" destId="{F445D459-4127-B84E-958D-818D63029841}" srcOrd="11" destOrd="0" presId="urn:microsoft.com/office/officeart/2005/8/layout/vList3"/>
    <dgm:cxn modelId="{339F60A8-C7F8-A141-A108-32092221D630}" type="presParOf" srcId="{9C22D836-63AE-3C48-8CBA-63A61C07071F}" destId="{653E978C-2D6A-2C4A-84B2-2A4D104EAE75}" srcOrd="12" destOrd="0" presId="urn:microsoft.com/office/officeart/2005/8/layout/vList3"/>
    <dgm:cxn modelId="{63459733-E4A9-6D40-B02C-D0308CC0E016}" type="presParOf" srcId="{653E978C-2D6A-2C4A-84B2-2A4D104EAE75}" destId="{6A263901-3CE9-284D-B9C8-E8D23E80C2AD}" srcOrd="0" destOrd="0" presId="urn:microsoft.com/office/officeart/2005/8/layout/vList3"/>
    <dgm:cxn modelId="{052A755B-7FD2-1742-8780-146C1809B7CB}" type="presParOf" srcId="{653E978C-2D6A-2C4A-84B2-2A4D104EAE75}" destId="{91C3131B-286E-3648-A058-27AF68C8AB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5C1E1-A28A-F94B-96D6-9C99E6982FF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B1C27-D2EC-9C4D-A88F-B8AE28D87A7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The potential to have significant influence including an impact on policy</a:t>
          </a:r>
          <a:endParaRPr lang="en-US" sz="17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25128376-7AE5-3548-A4BF-AC2A723903C9}" type="parTrans" cxnId="{B780ED87-5E31-5646-B9D9-F058173979D9}">
      <dgm:prSet/>
      <dgm:spPr/>
      <dgm:t>
        <a:bodyPr/>
        <a:lstStyle/>
        <a:p>
          <a:endParaRPr lang="en-US"/>
        </a:p>
      </dgm:t>
    </dgm:pt>
    <dgm:pt modelId="{F23F1F54-1A19-C14C-837B-138DF0D63322}" type="sibTrans" cxnId="{B780ED87-5E31-5646-B9D9-F058173979D9}">
      <dgm:prSet/>
      <dgm:spPr/>
      <dgm:t>
        <a:bodyPr/>
        <a:lstStyle/>
        <a:p>
          <a:endParaRPr lang="en-US" sz="1800">
            <a:latin typeface="Helvetica Neue" charset="0"/>
            <a:ea typeface="Helvetica Neue" charset="0"/>
            <a:cs typeface="Helvetica Neue" charset="0"/>
          </a:endParaRPr>
        </a:p>
      </dgm:t>
    </dgm:pt>
    <dgm:pt modelId="{89C57BF5-9773-F44D-9088-83A046B6E1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dirty="0"/>
            <a:t>Strong and meaningful engagement of people directly affected by poverty and inequality in the leadership of the organisation, service design and campaigns</a:t>
          </a:r>
          <a:endParaRPr lang="en-US" sz="17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37C8B376-5B62-FD47-A175-130B31B45566}" type="parTrans" cxnId="{BE640D77-323B-C54E-A1FC-12FABC79752E}">
      <dgm:prSet/>
      <dgm:spPr/>
      <dgm:t>
        <a:bodyPr/>
        <a:lstStyle/>
        <a:p>
          <a:endParaRPr lang="en-US"/>
        </a:p>
      </dgm:t>
    </dgm:pt>
    <dgm:pt modelId="{A76E0619-DEC6-2C44-8CBE-E3E860E8C9C7}" type="sibTrans" cxnId="{BE640D77-323B-C54E-A1FC-12FABC79752E}">
      <dgm:prSet/>
      <dgm:spPr/>
      <dgm:t>
        <a:bodyPr/>
        <a:lstStyle/>
        <a:p>
          <a:endParaRPr lang="en-US"/>
        </a:p>
      </dgm:t>
    </dgm:pt>
    <dgm:pt modelId="{6B71D332-B0C0-0A42-A5F7-30C8E2DF331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Skills, experience and ability within the organisation to undertake the proposed work and the work is of a high quality</a:t>
          </a:r>
          <a:endParaRPr lang="en-US" sz="17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4989A9AC-4B81-814D-B829-EA23A8375B03}" type="parTrans" cxnId="{E0440C60-83D9-C241-BE2E-A8A6C9428D5A}">
      <dgm:prSet/>
      <dgm:spPr/>
      <dgm:t>
        <a:bodyPr/>
        <a:lstStyle/>
        <a:p>
          <a:endParaRPr lang="en-US"/>
        </a:p>
      </dgm:t>
    </dgm:pt>
    <dgm:pt modelId="{C480EF2F-82C0-5841-B89E-96CBF8F08F68}" type="sibTrans" cxnId="{E0440C60-83D9-C241-BE2E-A8A6C9428D5A}">
      <dgm:prSet/>
      <dgm:spPr/>
      <dgm:t>
        <a:bodyPr/>
        <a:lstStyle/>
        <a:p>
          <a:endParaRPr lang="en-US"/>
        </a:p>
      </dgm:t>
    </dgm:pt>
    <dgm:pt modelId="{1D982255-8970-E34A-858E-6AE596C2A50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New and/or imaginative ways of tackling an issue</a:t>
          </a:r>
          <a:endParaRPr lang="en-US" sz="1700" dirty="0">
            <a:solidFill>
              <a:schemeClr val="bg1"/>
            </a:solidFill>
            <a:effectLst/>
            <a:latin typeface="Helvetica Neue" charset="0"/>
            <a:ea typeface="Helvetica Neue" charset="0"/>
            <a:cs typeface="Helvetica Neue" charset="0"/>
          </a:endParaRPr>
        </a:p>
      </dgm:t>
    </dgm:pt>
    <dgm:pt modelId="{34670DFB-1748-A04E-812D-07EF0B730CD6}" type="parTrans" cxnId="{3A25F999-7E3E-7B43-91C2-5A693009FAAC}">
      <dgm:prSet/>
      <dgm:spPr/>
      <dgm:t>
        <a:bodyPr/>
        <a:lstStyle/>
        <a:p>
          <a:endParaRPr lang="en-US"/>
        </a:p>
      </dgm:t>
    </dgm:pt>
    <dgm:pt modelId="{342F7F40-8E9B-3D40-BF8B-866432718215}" type="sibTrans" cxnId="{3A25F999-7E3E-7B43-91C2-5A693009FAAC}">
      <dgm:prSet/>
      <dgm:spPr/>
      <dgm:t>
        <a:bodyPr/>
        <a:lstStyle/>
        <a:p>
          <a:endParaRPr lang="en-US"/>
        </a:p>
      </dgm:t>
    </dgm:pt>
    <dgm:pt modelId="{AFE81773-B39C-4343-A400-CA8E1638A8B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Finds it difficult to get support because the issue is perceived as being challenging or risky</a:t>
          </a:r>
          <a:endParaRPr lang="en-US" sz="1700" dirty="0">
            <a:solidFill>
              <a:schemeClr val="bg1"/>
            </a:solidFill>
            <a:effectLst/>
            <a:latin typeface="Helvetica Neue" charset="0"/>
            <a:ea typeface="Helvetica Neue" charset="0"/>
            <a:cs typeface="Helvetica Neue" charset="0"/>
          </a:endParaRPr>
        </a:p>
      </dgm:t>
    </dgm:pt>
    <dgm:pt modelId="{2C51F3FA-C76F-3042-9F27-2AFAD118D0DD}" type="parTrans" cxnId="{F362DCA9-D7AC-8043-A978-F674299D87F9}">
      <dgm:prSet/>
      <dgm:spPr/>
      <dgm:t>
        <a:bodyPr/>
        <a:lstStyle/>
        <a:p>
          <a:endParaRPr lang="en-US"/>
        </a:p>
      </dgm:t>
    </dgm:pt>
    <dgm:pt modelId="{D42A3FA3-69F6-9F47-9FCF-CE63AC937509}" type="sibTrans" cxnId="{F362DCA9-D7AC-8043-A978-F674299D87F9}">
      <dgm:prSet/>
      <dgm:spPr/>
      <dgm:t>
        <a:bodyPr/>
        <a:lstStyle/>
        <a:p>
          <a:endParaRPr lang="en-US"/>
        </a:p>
      </dgm:t>
    </dgm:pt>
    <dgm:pt modelId="{991DF226-9165-3D48-B6DB-8F3A7DAC8E8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Is open and accessible; and a clear plan for sharing best practice and learning</a:t>
          </a:r>
          <a:endParaRPr lang="en-US" sz="1700" dirty="0">
            <a:solidFill>
              <a:schemeClr val="bg1"/>
            </a:solidFill>
            <a:effectLst/>
            <a:latin typeface="Helvetica Neue" charset="0"/>
            <a:ea typeface="Helvetica Neue" charset="0"/>
            <a:cs typeface="Helvetica Neue" charset="0"/>
          </a:endParaRPr>
        </a:p>
      </dgm:t>
    </dgm:pt>
    <dgm:pt modelId="{7B274EA8-A1E8-234E-B15B-413BD4803C71}" type="parTrans" cxnId="{B50CCFB4-E4CE-D247-87E7-8771D723FDAB}">
      <dgm:prSet/>
      <dgm:spPr/>
      <dgm:t>
        <a:bodyPr/>
        <a:lstStyle/>
        <a:p>
          <a:endParaRPr lang="en-US"/>
        </a:p>
      </dgm:t>
    </dgm:pt>
    <dgm:pt modelId="{88B69B59-02AC-F843-8D57-212F13412778}" type="sibTrans" cxnId="{B50CCFB4-E4CE-D247-87E7-8771D723FDAB}">
      <dgm:prSet/>
      <dgm:spPr/>
      <dgm:t>
        <a:bodyPr/>
        <a:lstStyle/>
        <a:p>
          <a:endParaRPr lang="en-US"/>
        </a:p>
      </dgm:t>
    </dgm:pt>
    <dgm:pt modelId="{F25A1545-72CA-174F-AF13-0901031FB547}" type="pres">
      <dgm:prSet presAssocID="{EAA5C1E1-A28A-F94B-96D6-9C99E6982FF3}" presName="Name0" presStyleCnt="0">
        <dgm:presLayoutVars>
          <dgm:chMax val="7"/>
          <dgm:chPref val="7"/>
          <dgm:dir/>
        </dgm:presLayoutVars>
      </dgm:prSet>
      <dgm:spPr/>
    </dgm:pt>
    <dgm:pt modelId="{E6C9E73E-7A02-2744-B66C-7EA1768168EE}" type="pres">
      <dgm:prSet presAssocID="{EAA5C1E1-A28A-F94B-96D6-9C99E6982FF3}" presName="Name1" presStyleCnt="0"/>
      <dgm:spPr/>
    </dgm:pt>
    <dgm:pt modelId="{48FA3600-BF51-174D-87AA-EDED0123C07D}" type="pres">
      <dgm:prSet presAssocID="{EAA5C1E1-A28A-F94B-96D6-9C99E6982FF3}" presName="cycle" presStyleCnt="0"/>
      <dgm:spPr/>
    </dgm:pt>
    <dgm:pt modelId="{E6DEA30D-4DB5-D242-B1F5-D42D93330F92}" type="pres">
      <dgm:prSet presAssocID="{EAA5C1E1-A28A-F94B-96D6-9C99E6982FF3}" presName="srcNode" presStyleLbl="node1" presStyleIdx="0" presStyleCnt="6"/>
      <dgm:spPr/>
    </dgm:pt>
    <dgm:pt modelId="{B82FFDBB-1C31-B849-8F79-094DAE2D52C1}" type="pres">
      <dgm:prSet presAssocID="{EAA5C1E1-A28A-F94B-96D6-9C99E6982FF3}" presName="conn" presStyleLbl="parChTrans1D2" presStyleIdx="0" presStyleCnt="1"/>
      <dgm:spPr/>
    </dgm:pt>
    <dgm:pt modelId="{86896D36-98B0-DF4C-B19E-D4A6E5FC056A}" type="pres">
      <dgm:prSet presAssocID="{EAA5C1E1-A28A-F94B-96D6-9C99E6982FF3}" presName="extraNode" presStyleLbl="node1" presStyleIdx="0" presStyleCnt="6"/>
      <dgm:spPr/>
    </dgm:pt>
    <dgm:pt modelId="{1BEAF9AC-7A64-A346-A10F-FC320CBCCF9F}" type="pres">
      <dgm:prSet presAssocID="{EAA5C1E1-A28A-F94B-96D6-9C99E6982FF3}" presName="dstNode" presStyleLbl="node1" presStyleIdx="0" presStyleCnt="6"/>
      <dgm:spPr/>
    </dgm:pt>
    <dgm:pt modelId="{82647896-9945-0848-958C-CA7C9A3D5EDE}" type="pres">
      <dgm:prSet presAssocID="{629B1C27-D2EC-9C4D-A88F-B8AE28D87A7D}" presName="text_1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5E22C1A-FF6B-CB43-AF1F-DB515DF9B089}" type="pres">
      <dgm:prSet presAssocID="{629B1C27-D2EC-9C4D-A88F-B8AE28D87A7D}" presName="accent_1" presStyleCnt="0"/>
      <dgm:spPr/>
    </dgm:pt>
    <dgm:pt modelId="{518AEBC3-BA9F-B149-A0CB-96A4A6A08A1A}" type="pres">
      <dgm:prSet presAssocID="{629B1C27-D2EC-9C4D-A88F-B8AE28D87A7D}" presName="accentRepeatNode" presStyleLbl="solidFgAcc1" presStyleIdx="0" presStyleCnt="6"/>
      <dgm:spPr/>
    </dgm:pt>
    <dgm:pt modelId="{E85360D6-6A08-DD4F-B1B0-967DF3390D4A}" type="pres">
      <dgm:prSet presAssocID="{1D982255-8970-E34A-858E-6AE596C2A507}" presName="text_2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3A573C8-06DD-8C45-984E-E379BD00F262}" type="pres">
      <dgm:prSet presAssocID="{1D982255-8970-E34A-858E-6AE596C2A507}" presName="accent_2" presStyleCnt="0"/>
      <dgm:spPr/>
    </dgm:pt>
    <dgm:pt modelId="{FD612D1F-17CB-354A-BDC7-F2F75ECE4AF7}" type="pres">
      <dgm:prSet presAssocID="{1D982255-8970-E34A-858E-6AE596C2A507}" presName="accentRepeatNode" presStyleLbl="solidFgAcc1" presStyleIdx="1" presStyleCnt="6"/>
      <dgm:spPr/>
    </dgm:pt>
    <dgm:pt modelId="{0AEF2703-D294-B24F-AEFC-4CE2FD585C65}" type="pres">
      <dgm:prSet presAssocID="{89C57BF5-9773-F44D-9088-83A046B6E1CB}" presName="text_3" presStyleLbl="node1" presStyleIdx="2" presStyleCnt="6" custScaleY="120563" custLinFactNeighborX="704" custLinFactNeighborY="-15786">
        <dgm:presLayoutVars>
          <dgm:bulletEnabled val="1"/>
        </dgm:presLayoutVars>
      </dgm:prSet>
      <dgm:spPr>
        <a:prstGeom prst="roundRect">
          <a:avLst/>
        </a:prstGeom>
      </dgm:spPr>
    </dgm:pt>
    <dgm:pt modelId="{D2A76195-E96D-894B-9806-3291DC9D47F8}" type="pres">
      <dgm:prSet presAssocID="{89C57BF5-9773-F44D-9088-83A046B6E1CB}" presName="accent_3" presStyleCnt="0"/>
      <dgm:spPr/>
    </dgm:pt>
    <dgm:pt modelId="{F157461F-562D-0341-9B37-ABF01AF32710}" type="pres">
      <dgm:prSet presAssocID="{89C57BF5-9773-F44D-9088-83A046B6E1CB}" presName="accentRepeatNode" presStyleLbl="solidFgAcc1" presStyleIdx="2" presStyleCnt="6"/>
      <dgm:spPr/>
    </dgm:pt>
    <dgm:pt modelId="{3F1073E2-8E5E-E442-88C2-6850CC6E987B}" type="pres">
      <dgm:prSet presAssocID="{6B71D332-B0C0-0A42-A5F7-30C8E2DF3317}" presName="text_4" presStyleLbl="node1" presStyleIdx="3" presStyleCnt="6" custScaleY="125140" custLinFactNeighborX="-372">
        <dgm:presLayoutVars>
          <dgm:bulletEnabled val="1"/>
        </dgm:presLayoutVars>
      </dgm:prSet>
      <dgm:spPr>
        <a:prstGeom prst="roundRect">
          <a:avLst/>
        </a:prstGeom>
      </dgm:spPr>
    </dgm:pt>
    <dgm:pt modelId="{F9C19CA0-07B0-9443-8794-AB14E541B623}" type="pres">
      <dgm:prSet presAssocID="{6B71D332-B0C0-0A42-A5F7-30C8E2DF3317}" presName="accent_4" presStyleCnt="0"/>
      <dgm:spPr/>
    </dgm:pt>
    <dgm:pt modelId="{4DE449DA-D9DE-794C-B52C-D398A7A581E6}" type="pres">
      <dgm:prSet presAssocID="{6B71D332-B0C0-0A42-A5F7-30C8E2DF3317}" presName="accentRepeatNode" presStyleLbl="solidFgAcc1" presStyleIdx="3" presStyleCnt="6"/>
      <dgm:spPr/>
    </dgm:pt>
    <dgm:pt modelId="{91F19A9F-51ED-E74A-9D91-F4BF19839F55}" type="pres">
      <dgm:prSet presAssocID="{991DF226-9165-3D48-B6DB-8F3A7DAC8E84}" presName="text_5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A2A1D73-168A-7747-9466-FD80E1E87015}" type="pres">
      <dgm:prSet presAssocID="{991DF226-9165-3D48-B6DB-8F3A7DAC8E84}" presName="accent_5" presStyleCnt="0"/>
      <dgm:spPr/>
    </dgm:pt>
    <dgm:pt modelId="{449453BB-F09F-5946-8E2F-61077E938D6B}" type="pres">
      <dgm:prSet presAssocID="{991DF226-9165-3D48-B6DB-8F3A7DAC8E84}" presName="accentRepeatNode" presStyleLbl="solidFgAcc1" presStyleIdx="4" presStyleCnt="6"/>
      <dgm:spPr/>
    </dgm:pt>
    <dgm:pt modelId="{9CF20597-6A44-B747-9BAD-C187948DF363}" type="pres">
      <dgm:prSet presAssocID="{AFE81773-B39C-4343-A400-CA8E1638A8BC}" presName="text_6" presStyleLbl="node1" presStyleIdx="5" presStyleCnt="6" custScaleY="139017">
        <dgm:presLayoutVars>
          <dgm:bulletEnabled val="1"/>
        </dgm:presLayoutVars>
      </dgm:prSet>
      <dgm:spPr>
        <a:prstGeom prst="roundRect">
          <a:avLst/>
        </a:prstGeom>
      </dgm:spPr>
    </dgm:pt>
    <dgm:pt modelId="{4EFBAA6D-22C9-2342-AC18-F1D28277B837}" type="pres">
      <dgm:prSet presAssocID="{AFE81773-B39C-4343-A400-CA8E1638A8BC}" presName="accent_6" presStyleCnt="0"/>
      <dgm:spPr/>
    </dgm:pt>
    <dgm:pt modelId="{7D41E073-E495-084D-9994-A2E3C4B6856D}" type="pres">
      <dgm:prSet presAssocID="{AFE81773-B39C-4343-A400-CA8E1638A8BC}" presName="accentRepeatNode" presStyleLbl="solidFgAcc1" presStyleIdx="5" presStyleCnt="6"/>
      <dgm:spPr/>
    </dgm:pt>
  </dgm:ptLst>
  <dgm:cxnLst>
    <dgm:cxn modelId="{6DF22825-675B-484F-8B51-EBD325DFA9F1}" type="presOf" srcId="{1D982255-8970-E34A-858E-6AE596C2A507}" destId="{E85360D6-6A08-DD4F-B1B0-967DF3390D4A}" srcOrd="0" destOrd="0" presId="urn:microsoft.com/office/officeart/2008/layout/VerticalCurvedList"/>
    <dgm:cxn modelId="{06B7D63A-97C9-8349-98A1-47D31154EAC1}" type="presOf" srcId="{AFE81773-B39C-4343-A400-CA8E1638A8BC}" destId="{9CF20597-6A44-B747-9BAD-C187948DF363}" srcOrd="0" destOrd="0" presId="urn:microsoft.com/office/officeart/2008/layout/VerticalCurvedList"/>
    <dgm:cxn modelId="{E0440C60-83D9-C241-BE2E-A8A6C9428D5A}" srcId="{EAA5C1E1-A28A-F94B-96D6-9C99E6982FF3}" destId="{6B71D332-B0C0-0A42-A5F7-30C8E2DF3317}" srcOrd="3" destOrd="0" parTransId="{4989A9AC-4B81-814D-B829-EA23A8375B03}" sibTransId="{C480EF2F-82C0-5841-B89E-96CBF8F08F68}"/>
    <dgm:cxn modelId="{BE640D77-323B-C54E-A1FC-12FABC79752E}" srcId="{EAA5C1E1-A28A-F94B-96D6-9C99E6982FF3}" destId="{89C57BF5-9773-F44D-9088-83A046B6E1CB}" srcOrd="2" destOrd="0" parTransId="{37C8B376-5B62-FD47-A175-130B31B45566}" sibTransId="{A76E0619-DEC6-2C44-8CBE-E3E860E8C9C7}"/>
    <dgm:cxn modelId="{B780ED87-5E31-5646-B9D9-F058173979D9}" srcId="{EAA5C1E1-A28A-F94B-96D6-9C99E6982FF3}" destId="{629B1C27-D2EC-9C4D-A88F-B8AE28D87A7D}" srcOrd="0" destOrd="0" parTransId="{25128376-7AE5-3548-A4BF-AC2A723903C9}" sibTransId="{F23F1F54-1A19-C14C-837B-138DF0D63322}"/>
    <dgm:cxn modelId="{BEF17A8D-5192-3043-A704-869C5CD2D692}" type="presOf" srcId="{89C57BF5-9773-F44D-9088-83A046B6E1CB}" destId="{0AEF2703-D294-B24F-AEFC-4CE2FD585C65}" srcOrd="0" destOrd="0" presId="urn:microsoft.com/office/officeart/2008/layout/VerticalCurvedList"/>
    <dgm:cxn modelId="{72183C8E-3785-CE4B-B45B-D56532C5073E}" type="presOf" srcId="{EAA5C1E1-A28A-F94B-96D6-9C99E6982FF3}" destId="{F25A1545-72CA-174F-AF13-0901031FB547}" srcOrd="0" destOrd="0" presId="urn:microsoft.com/office/officeart/2008/layout/VerticalCurvedList"/>
    <dgm:cxn modelId="{3A25F999-7E3E-7B43-91C2-5A693009FAAC}" srcId="{EAA5C1E1-A28A-F94B-96D6-9C99E6982FF3}" destId="{1D982255-8970-E34A-858E-6AE596C2A507}" srcOrd="1" destOrd="0" parTransId="{34670DFB-1748-A04E-812D-07EF0B730CD6}" sibTransId="{342F7F40-8E9B-3D40-BF8B-866432718215}"/>
    <dgm:cxn modelId="{8A648DA8-5503-E344-9E94-DA97ED725789}" type="presOf" srcId="{991DF226-9165-3D48-B6DB-8F3A7DAC8E84}" destId="{91F19A9F-51ED-E74A-9D91-F4BF19839F55}" srcOrd="0" destOrd="0" presId="urn:microsoft.com/office/officeart/2008/layout/VerticalCurvedList"/>
    <dgm:cxn modelId="{F362DCA9-D7AC-8043-A978-F674299D87F9}" srcId="{EAA5C1E1-A28A-F94B-96D6-9C99E6982FF3}" destId="{AFE81773-B39C-4343-A400-CA8E1638A8BC}" srcOrd="5" destOrd="0" parTransId="{2C51F3FA-C76F-3042-9F27-2AFAD118D0DD}" sibTransId="{D42A3FA3-69F6-9F47-9FCF-CE63AC937509}"/>
    <dgm:cxn modelId="{3385B6AD-D019-9948-A6B6-07377F17B295}" type="presOf" srcId="{629B1C27-D2EC-9C4D-A88F-B8AE28D87A7D}" destId="{82647896-9945-0848-958C-CA7C9A3D5EDE}" srcOrd="0" destOrd="0" presId="urn:microsoft.com/office/officeart/2008/layout/VerticalCurvedList"/>
    <dgm:cxn modelId="{B50CCFB4-E4CE-D247-87E7-8771D723FDAB}" srcId="{EAA5C1E1-A28A-F94B-96D6-9C99E6982FF3}" destId="{991DF226-9165-3D48-B6DB-8F3A7DAC8E84}" srcOrd="4" destOrd="0" parTransId="{7B274EA8-A1E8-234E-B15B-413BD4803C71}" sibTransId="{88B69B59-02AC-F843-8D57-212F13412778}"/>
    <dgm:cxn modelId="{427744DE-7FA1-B442-A5F8-5C685BAF4FC1}" type="presOf" srcId="{F23F1F54-1A19-C14C-837B-138DF0D63322}" destId="{B82FFDBB-1C31-B849-8F79-094DAE2D52C1}" srcOrd="0" destOrd="0" presId="urn:microsoft.com/office/officeart/2008/layout/VerticalCurvedList"/>
    <dgm:cxn modelId="{21CA80E5-87AC-E246-9142-537D61A47F20}" type="presOf" srcId="{6B71D332-B0C0-0A42-A5F7-30C8E2DF3317}" destId="{3F1073E2-8E5E-E442-88C2-6850CC6E987B}" srcOrd="0" destOrd="0" presId="urn:microsoft.com/office/officeart/2008/layout/VerticalCurvedList"/>
    <dgm:cxn modelId="{21681200-19EA-E246-BA74-61789F437DEB}" type="presParOf" srcId="{F25A1545-72CA-174F-AF13-0901031FB547}" destId="{E6C9E73E-7A02-2744-B66C-7EA1768168EE}" srcOrd="0" destOrd="0" presId="urn:microsoft.com/office/officeart/2008/layout/VerticalCurvedList"/>
    <dgm:cxn modelId="{57646D77-C361-2C48-9EDC-80DA1ECB22AA}" type="presParOf" srcId="{E6C9E73E-7A02-2744-B66C-7EA1768168EE}" destId="{48FA3600-BF51-174D-87AA-EDED0123C07D}" srcOrd="0" destOrd="0" presId="urn:microsoft.com/office/officeart/2008/layout/VerticalCurvedList"/>
    <dgm:cxn modelId="{D82C89E8-9747-744B-B014-DBB00B932DFF}" type="presParOf" srcId="{48FA3600-BF51-174D-87AA-EDED0123C07D}" destId="{E6DEA30D-4DB5-D242-B1F5-D42D93330F92}" srcOrd="0" destOrd="0" presId="urn:microsoft.com/office/officeart/2008/layout/VerticalCurvedList"/>
    <dgm:cxn modelId="{16768F14-66F9-BD4A-AB50-F3D7FAA20AC5}" type="presParOf" srcId="{48FA3600-BF51-174D-87AA-EDED0123C07D}" destId="{B82FFDBB-1C31-B849-8F79-094DAE2D52C1}" srcOrd="1" destOrd="0" presId="urn:microsoft.com/office/officeart/2008/layout/VerticalCurvedList"/>
    <dgm:cxn modelId="{EECF689A-A307-B040-9639-71BA6DEFC777}" type="presParOf" srcId="{48FA3600-BF51-174D-87AA-EDED0123C07D}" destId="{86896D36-98B0-DF4C-B19E-D4A6E5FC056A}" srcOrd="2" destOrd="0" presId="urn:microsoft.com/office/officeart/2008/layout/VerticalCurvedList"/>
    <dgm:cxn modelId="{D07E2E20-FAA8-0542-95A0-2957C8FF39D5}" type="presParOf" srcId="{48FA3600-BF51-174D-87AA-EDED0123C07D}" destId="{1BEAF9AC-7A64-A346-A10F-FC320CBCCF9F}" srcOrd="3" destOrd="0" presId="urn:microsoft.com/office/officeart/2008/layout/VerticalCurvedList"/>
    <dgm:cxn modelId="{3CAF47DD-74BD-7048-8FCF-E129275C3DAC}" type="presParOf" srcId="{E6C9E73E-7A02-2744-B66C-7EA1768168EE}" destId="{82647896-9945-0848-958C-CA7C9A3D5EDE}" srcOrd="1" destOrd="0" presId="urn:microsoft.com/office/officeart/2008/layout/VerticalCurvedList"/>
    <dgm:cxn modelId="{C6B2D9E3-5040-8442-B8C8-E9E78AE1A609}" type="presParOf" srcId="{E6C9E73E-7A02-2744-B66C-7EA1768168EE}" destId="{95E22C1A-FF6B-CB43-AF1F-DB515DF9B089}" srcOrd="2" destOrd="0" presId="urn:microsoft.com/office/officeart/2008/layout/VerticalCurvedList"/>
    <dgm:cxn modelId="{8D214708-343C-9545-A399-747AF9FF779D}" type="presParOf" srcId="{95E22C1A-FF6B-CB43-AF1F-DB515DF9B089}" destId="{518AEBC3-BA9F-B149-A0CB-96A4A6A08A1A}" srcOrd="0" destOrd="0" presId="urn:microsoft.com/office/officeart/2008/layout/VerticalCurvedList"/>
    <dgm:cxn modelId="{D63B0AA7-2DC6-7945-9867-9C4D75FC1CA2}" type="presParOf" srcId="{E6C9E73E-7A02-2744-B66C-7EA1768168EE}" destId="{E85360D6-6A08-DD4F-B1B0-967DF3390D4A}" srcOrd="3" destOrd="0" presId="urn:microsoft.com/office/officeart/2008/layout/VerticalCurvedList"/>
    <dgm:cxn modelId="{7123E79F-1D38-6341-B445-F3AA6632EDA1}" type="presParOf" srcId="{E6C9E73E-7A02-2744-B66C-7EA1768168EE}" destId="{F3A573C8-06DD-8C45-984E-E379BD00F262}" srcOrd="4" destOrd="0" presId="urn:microsoft.com/office/officeart/2008/layout/VerticalCurvedList"/>
    <dgm:cxn modelId="{6CF212E2-DCCA-8C4E-9479-13997832C1B2}" type="presParOf" srcId="{F3A573C8-06DD-8C45-984E-E379BD00F262}" destId="{FD612D1F-17CB-354A-BDC7-F2F75ECE4AF7}" srcOrd="0" destOrd="0" presId="urn:microsoft.com/office/officeart/2008/layout/VerticalCurvedList"/>
    <dgm:cxn modelId="{32751AD3-EAB3-A04E-9456-39E7E973C108}" type="presParOf" srcId="{E6C9E73E-7A02-2744-B66C-7EA1768168EE}" destId="{0AEF2703-D294-B24F-AEFC-4CE2FD585C65}" srcOrd="5" destOrd="0" presId="urn:microsoft.com/office/officeart/2008/layout/VerticalCurvedList"/>
    <dgm:cxn modelId="{30747996-AFE2-8446-9B5F-3F5ED18A4BC8}" type="presParOf" srcId="{E6C9E73E-7A02-2744-B66C-7EA1768168EE}" destId="{D2A76195-E96D-894B-9806-3291DC9D47F8}" srcOrd="6" destOrd="0" presId="urn:microsoft.com/office/officeart/2008/layout/VerticalCurvedList"/>
    <dgm:cxn modelId="{77E1DCE2-D015-654B-B93A-14C4944BB153}" type="presParOf" srcId="{D2A76195-E96D-894B-9806-3291DC9D47F8}" destId="{F157461F-562D-0341-9B37-ABF01AF32710}" srcOrd="0" destOrd="0" presId="urn:microsoft.com/office/officeart/2008/layout/VerticalCurvedList"/>
    <dgm:cxn modelId="{4D803D4F-0802-A840-94F2-269C0D4CF7F6}" type="presParOf" srcId="{E6C9E73E-7A02-2744-B66C-7EA1768168EE}" destId="{3F1073E2-8E5E-E442-88C2-6850CC6E987B}" srcOrd="7" destOrd="0" presId="urn:microsoft.com/office/officeart/2008/layout/VerticalCurvedList"/>
    <dgm:cxn modelId="{63AA241F-43D0-8346-8CA8-FACFB3686B3B}" type="presParOf" srcId="{E6C9E73E-7A02-2744-B66C-7EA1768168EE}" destId="{F9C19CA0-07B0-9443-8794-AB14E541B623}" srcOrd="8" destOrd="0" presId="urn:microsoft.com/office/officeart/2008/layout/VerticalCurvedList"/>
    <dgm:cxn modelId="{7DAEC72C-5456-F146-BE45-3B6F9A0D6B4A}" type="presParOf" srcId="{F9C19CA0-07B0-9443-8794-AB14E541B623}" destId="{4DE449DA-D9DE-794C-B52C-D398A7A581E6}" srcOrd="0" destOrd="0" presId="urn:microsoft.com/office/officeart/2008/layout/VerticalCurvedList"/>
    <dgm:cxn modelId="{2B14163D-2388-314B-BE2B-AE90A6351E00}" type="presParOf" srcId="{E6C9E73E-7A02-2744-B66C-7EA1768168EE}" destId="{91F19A9F-51ED-E74A-9D91-F4BF19839F55}" srcOrd="9" destOrd="0" presId="urn:microsoft.com/office/officeart/2008/layout/VerticalCurvedList"/>
    <dgm:cxn modelId="{8037BFBD-9DAE-9549-871B-096DF166B480}" type="presParOf" srcId="{E6C9E73E-7A02-2744-B66C-7EA1768168EE}" destId="{FA2A1D73-168A-7747-9466-FD80E1E87015}" srcOrd="10" destOrd="0" presId="urn:microsoft.com/office/officeart/2008/layout/VerticalCurvedList"/>
    <dgm:cxn modelId="{62A5935E-B333-9A4F-BA3D-7183F274695D}" type="presParOf" srcId="{FA2A1D73-168A-7747-9466-FD80E1E87015}" destId="{449453BB-F09F-5946-8E2F-61077E938D6B}" srcOrd="0" destOrd="0" presId="urn:microsoft.com/office/officeart/2008/layout/VerticalCurvedList"/>
    <dgm:cxn modelId="{10FC3A2A-8584-BE43-A207-1241C9210AE8}" type="presParOf" srcId="{E6C9E73E-7A02-2744-B66C-7EA1768168EE}" destId="{9CF20597-6A44-B747-9BAD-C187948DF363}" srcOrd="11" destOrd="0" presId="urn:microsoft.com/office/officeart/2008/layout/VerticalCurvedList"/>
    <dgm:cxn modelId="{53AC71F5-A1A1-BB47-AAE1-E0A155FBB303}" type="presParOf" srcId="{E6C9E73E-7A02-2744-B66C-7EA1768168EE}" destId="{4EFBAA6D-22C9-2342-AC18-F1D28277B837}" srcOrd="12" destOrd="0" presId="urn:microsoft.com/office/officeart/2008/layout/VerticalCurvedList"/>
    <dgm:cxn modelId="{9F05450F-D06A-724B-AFCD-62CA3C6B579A}" type="presParOf" srcId="{4EFBAA6D-22C9-2342-AC18-F1D28277B837}" destId="{7D41E073-E495-084D-9994-A2E3C4B685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9C311-D53E-D445-BDF3-1DAE17A06AC6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9FA8D-CF2F-834D-97F6-6E4CD00B961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000" b="0" i="0" dirty="0">
              <a:latin typeface="Helvetica Neue" charset="0"/>
              <a:ea typeface="Helvetica Neue" charset="0"/>
              <a:cs typeface="Helvetica Neue" charset="0"/>
            </a:rPr>
            <a:t>Typically, this will be funding to scale up or develop income-generating work, e.g. an organisation that needs capital to develop its growing consultancy service</a:t>
          </a:r>
        </a:p>
      </dgm:t>
    </dgm:pt>
    <dgm:pt modelId="{30B5E2F4-54BA-1447-9342-B7CC5366B1C9}" type="parTrans" cxnId="{CF6EB4A7-B7DF-DA4B-99E3-F45DC62A1B9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117038E-625C-6245-9C3E-B9320ECEF075}" type="sibTrans" cxnId="{CF6EB4A7-B7DF-DA4B-99E3-F45DC62A1B9A}">
      <dgm:prSet/>
      <dgm:spPr/>
      <dgm:t>
        <a:bodyPr/>
        <a:lstStyle/>
        <a:p>
          <a:endParaRPr lang="en-US"/>
        </a:p>
      </dgm:t>
    </dgm:pt>
    <dgm:pt modelId="{8084023D-EBE6-644E-BDC3-140248C6F79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000" b="0" i="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There is no timescale to approach us regarding social investment </a:t>
          </a:r>
          <a:r>
            <a:rPr lang="mr-IN" sz="2000" b="0" i="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–</a:t>
          </a:r>
          <a:r>
            <a:rPr lang="en-US" sz="2000" b="0" i="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 visit our website for further information or call if you have a specific idea you would like to discuss</a:t>
          </a:r>
        </a:p>
      </dgm:t>
    </dgm:pt>
    <dgm:pt modelId="{CDE8109A-F334-E743-8FBA-7C0F56DC690E}" type="parTrans" cxnId="{90495402-4688-B548-A194-62F6551408B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60AD908-5461-8D46-BF6B-2E3378664403}" type="sibTrans" cxnId="{90495402-4688-B548-A194-62F6551408B7}">
      <dgm:prSet/>
      <dgm:spPr/>
      <dgm:t>
        <a:bodyPr/>
        <a:lstStyle/>
        <a:p>
          <a:endParaRPr lang="en-US"/>
        </a:p>
      </dgm:t>
    </dgm:pt>
    <dgm:pt modelId="{BAA6E1D9-FE42-AA49-8BED-658A3AA536F8}" type="pres">
      <dgm:prSet presAssocID="{A089C311-D53E-D445-BDF3-1DAE17A06A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1A9013-CF16-DE49-83EE-F3D82F46E96A}" type="pres">
      <dgm:prSet presAssocID="{1B89FA8D-CF2F-834D-97F6-6E4CD00B9616}" presName="vertOne" presStyleCnt="0"/>
      <dgm:spPr/>
    </dgm:pt>
    <dgm:pt modelId="{1F9B3125-62C4-2645-9B9D-4590E17C1526}" type="pres">
      <dgm:prSet presAssocID="{1B89FA8D-CF2F-834D-97F6-6E4CD00B9616}" presName="txOne" presStyleLbl="node0" presStyleIdx="0" presStyleCnt="1" custLinFactY="-17191" custLinFactNeighborX="-49" custLinFactNeighborY="-100000">
        <dgm:presLayoutVars>
          <dgm:chPref val="3"/>
        </dgm:presLayoutVars>
      </dgm:prSet>
      <dgm:spPr/>
    </dgm:pt>
    <dgm:pt modelId="{CFF16F79-CD4E-0042-82BF-202140017C2E}" type="pres">
      <dgm:prSet presAssocID="{1B89FA8D-CF2F-834D-97F6-6E4CD00B9616}" presName="parTransOne" presStyleCnt="0"/>
      <dgm:spPr/>
    </dgm:pt>
    <dgm:pt modelId="{ED33DCA3-D014-DF4D-8EB0-BF7886BA42D4}" type="pres">
      <dgm:prSet presAssocID="{1B89FA8D-CF2F-834D-97F6-6E4CD00B9616}" presName="horzOne" presStyleCnt="0"/>
      <dgm:spPr/>
    </dgm:pt>
    <dgm:pt modelId="{3C8F9E6C-82D5-6A4A-BF17-F5864108284A}" type="pres">
      <dgm:prSet presAssocID="{8084023D-EBE6-644E-BDC3-140248C6F795}" presName="vertTwo" presStyleCnt="0"/>
      <dgm:spPr/>
    </dgm:pt>
    <dgm:pt modelId="{844BB863-CF82-0F46-9605-E6E410D80C77}" type="pres">
      <dgm:prSet presAssocID="{8084023D-EBE6-644E-BDC3-140248C6F795}" presName="txTwo" presStyleLbl="node2" presStyleIdx="0" presStyleCnt="1">
        <dgm:presLayoutVars>
          <dgm:chPref val="3"/>
        </dgm:presLayoutVars>
      </dgm:prSet>
      <dgm:spPr/>
    </dgm:pt>
    <dgm:pt modelId="{9222E24A-68D8-1F41-BB7B-147064E0045D}" type="pres">
      <dgm:prSet presAssocID="{8084023D-EBE6-644E-BDC3-140248C6F795}" presName="horzTwo" presStyleCnt="0"/>
      <dgm:spPr/>
    </dgm:pt>
  </dgm:ptLst>
  <dgm:cxnLst>
    <dgm:cxn modelId="{90495402-4688-B548-A194-62F6551408B7}" srcId="{1B89FA8D-CF2F-834D-97F6-6E4CD00B9616}" destId="{8084023D-EBE6-644E-BDC3-140248C6F795}" srcOrd="0" destOrd="0" parTransId="{CDE8109A-F334-E743-8FBA-7C0F56DC690E}" sibTransId="{060AD908-5461-8D46-BF6B-2E3378664403}"/>
    <dgm:cxn modelId="{5E5C123E-7B54-7941-A63C-3A83696D6E70}" type="presOf" srcId="{1B89FA8D-CF2F-834D-97F6-6E4CD00B9616}" destId="{1F9B3125-62C4-2645-9B9D-4590E17C1526}" srcOrd="0" destOrd="0" presId="urn:microsoft.com/office/officeart/2005/8/layout/hierarchy4"/>
    <dgm:cxn modelId="{C181126A-8615-704E-9D54-80FB0D228194}" type="presOf" srcId="{A089C311-D53E-D445-BDF3-1DAE17A06AC6}" destId="{BAA6E1D9-FE42-AA49-8BED-658A3AA536F8}" srcOrd="0" destOrd="0" presId="urn:microsoft.com/office/officeart/2005/8/layout/hierarchy4"/>
    <dgm:cxn modelId="{CF6EB4A7-B7DF-DA4B-99E3-F45DC62A1B9A}" srcId="{A089C311-D53E-D445-BDF3-1DAE17A06AC6}" destId="{1B89FA8D-CF2F-834D-97F6-6E4CD00B9616}" srcOrd="0" destOrd="0" parTransId="{30B5E2F4-54BA-1447-9342-B7CC5366B1C9}" sibTransId="{6117038E-625C-6245-9C3E-B9320ECEF075}"/>
    <dgm:cxn modelId="{210B9BEA-5F94-4443-843D-188102A3046E}" type="presOf" srcId="{8084023D-EBE6-644E-BDC3-140248C6F795}" destId="{844BB863-CF82-0F46-9605-E6E410D80C77}" srcOrd="0" destOrd="0" presId="urn:microsoft.com/office/officeart/2005/8/layout/hierarchy4"/>
    <dgm:cxn modelId="{5747AA85-63A3-C84B-AEAA-34C87492B775}" type="presParOf" srcId="{BAA6E1D9-FE42-AA49-8BED-658A3AA536F8}" destId="{D81A9013-CF16-DE49-83EE-F3D82F46E96A}" srcOrd="0" destOrd="0" presId="urn:microsoft.com/office/officeart/2005/8/layout/hierarchy4"/>
    <dgm:cxn modelId="{ACA6D762-2D44-5F4F-BB8C-BB0503CC427D}" type="presParOf" srcId="{D81A9013-CF16-DE49-83EE-F3D82F46E96A}" destId="{1F9B3125-62C4-2645-9B9D-4590E17C1526}" srcOrd="0" destOrd="0" presId="urn:microsoft.com/office/officeart/2005/8/layout/hierarchy4"/>
    <dgm:cxn modelId="{BDD4D558-7B06-CE40-B5B2-CA50BD2D2C90}" type="presParOf" srcId="{D81A9013-CF16-DE49-83EE-F3D82F46E96A}" destId="{CFF16F79-CD4E-0042-82BF-202140017C2E}" srcOrd="1" destOrd="0" presId="urn:microsoft.com/office/officeart/2005/8/layout/hierarchy4"/>
    <dgm:cxn modelId="{5268754E-BC19-BA42-860B-4F027BBF10E6}" type="presParOf" srcId="{D81A9013-CF16-DE49-83EE-F3D82F46E96A}" destId="{ED33DCA3-D014-DF4D-8EB0-BF7886BA42D4}" srcOrd="2" destOrd="0" presId="urn:microsoft.com/office/officeart/2005/8/layout/hierarchy4"/>
    <dgm:cxn modelId="{38217D11-6447-B145-83EC-4EA9C8E9F623}" type="presParOf" srcId="{ED33DCA3-D014-DF4D-8EB0-BF7886BA42D4}" destId="{3C8F9E6C-82D5-6A4A-BF17-F5864108284A}" srcOrd="0" destOrd="0" presId="urn:microsoft.com/office/officeart/2005/8/layout/hierarchy4"/>
    <dgm:cxn modelId="{11795FA1-8CC5-C443-AB2B-23BC73AC9B1F}" type="presParOf" srcId="{3C8F9E6C-82D5-6A4A-BF17-F5864108284A}" destId="{844BB863-CF82-0F46-9605-E6E410D80C77}" srcOrd="0" destOrd="0" presId="urn:microsoft.com/office/officeart/2005/8/layout/hierarchy4"/>
    <dgm:cxn modelId="{7292734E-D04E-FE46-B30D-62B0A8EFDCA3}" type="presParOf" srcId="{3C8F9E6C-82D5-6A4A-BF17-F5864108284A}" destId="{9222E24A-68D8-1F41-BB7B-147064E004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75653-2C7E-BA4C-974C-3E291472ABE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6215B-732C-9241-A2B8-BEA9A6607AC0}">
      <dgm:prSet phldrT="[Text]" custT="1"/>
      <dgm:spPr/>
      <dgm:t>
        <a:bodyPr/>
        <a:lstStyle/>
        <a:p>
          <a:r>
            <a:rPr lang="en-US" sz="2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More information a</a:t>
          </a:r>
          <a:r>
            <a:rPr lang="en-US" altLang="x-none" sz="2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vailable on our website including:</a:t>
          </a:r>
          <a:endParaRPr lang="en-US" sz="2200" dirty="0">
            <a:solidFill>
              <a:schemeClr val="accent5">
                <a:lumMod val="75000"/>
              </a:schemeClr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31FB5788-30E9-0D41-BEF7-F67FC4503891}" type="parTrans" cxnId="{9EA97A76-2344-F344-B986-473FDAD4B6F4}">
      <dgm:prSet/>
      <dgm:spPr/>
      <dgm:t>
        <a:bodyPr/>
        <a:lstStyle/>
        <a:p>
          <a:endParaRPr lang="en-US"/>
        </a:p>
      </dgm:t>
    </dgm:pt>
    <dgm:pt modelId="{685FFF3A-62A4-8A4E-A4A4-C756C1289B3C}" type="sibTrans" cxnId="{9EA97A76-2344-F344-B986-473FDAD4B6F4}">
      <dgm:prSet/>
      <dgm:spPr/>
      <dgm:t>
        <a:bodyPr/>
        <a:lstStyle/>
        <a:p>
          <a:endParaRPr lang="en-US"/>
        </a:p>
      </dgm:t>
    </dgm:pt>
    <dgm:pt modelId="{643731F3-0091-ED4B-AA7A-E115A2CD448A}">
      <dgm:prSet phldrT="[Text]" custT="1"/>
      <dgm:spPr/>
      <dgm:t>
        <a:bodyPr/>
        <a:lstStyle/>
        <a:p>
          <a:r>
            <a:rPr lang="en-US" altLang="x-none" sz="2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Funding Priorities 2018-22</a:t>
          </a:r>
        </a:p>
        <a:p>
          <a:endParaRPr lang="en-US" sz="2200" dirty="0">
            <a:solidFill>
              <a:schemeClr val="accent5">
                <a:lumMod val="75000"/>
              </a:schemeClr>
            </a:solidFill>
            <a:latin typeface="Arial" charset="0"/>
            <a:ea typeface="Arial" charset="0"/>
            <a:cs typeface="Arial" charset="0"/>
          </a:endParaRPr>
        </a:p>
      </dgm:t>
    </dgm:pt>
    <dgm:pt modelId="{F28314C3-5B00-3A43-98F7-AEA6CDBA6AD6}" type="parTrans" cxnId="{3CA9E580-828B-2141-8171-8069F202DCA1}">
      <dgm:prSet/>
      <dgm:spPr/>
      <dgm:t>
        <a:bodyPr/>
        <a:lstStyle/>
        <a:p>
          <a:endParaRPr lang="en-US"/>
        </a:p>
      </dgm:t>
    </dgm:pt>
    <dgm:pt modelId="{C9DD3A2C-667C-8443-9272-A2A130B4EBDF}" type="sibTrans" cxnId="{3CA9E580-828B-2141-8171-8069F202DCA1}">
      <dgm:prSet/>
      <dgm:spPr/>
      <dgm:t>
        <a:bodyPr/>
        <a:lstStyle/>
        <a:p>
          <a:endParaRPr lang="en-US"/>
        </a:p>
      </dgm:t>
    </dgm:pt>
    <dgm:pt modelId="{480F659A-4796-FF4B-8F68-81A5315B0FE4}">
      <dgm:prSet phldrT="[Text]" custT="1"/>
      <dgm:spPr/>
      <dgm:t>
        <a:bodyPr/>
        <a:lstStyle/>
        <a:p>
          <a:r>
            <a:rPr lang="en-US" altLang="x-none" sz="2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Frequently asked questions</a:t>
          </a:r>
          <a:endParaRPr lang="en-US" sz="2200" dirty="0">
            <a:solidFill>
              <a:schemeClr val="accent5">
                <a:lumMod val="75000"/>
              </a:schemeClr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C0E6E42D-86F9-A242-B391-E1EA4C9DF1FC}" type="parTrans" cxnId="{24B2CF8E-533C-9048-A6AE-EED8DCFDBE0A}">
      <dgm:prSet/>
      <dgm:spPr/>
      <dgm:t>
        <a:bodyPr/>
        <a:lstStyle/>
        <a:p>
          <a:endParaRPr lang="en-US"/>
        </a:p>
      </dgm:t>
    </dgm:pt>
    <dgm:pt modelId="{192314BF-AC32-5C4D-8314-619F27D5C816}" type="sibTrans" cxnId="{24B2CF8E-533C-9048-A6AE-EED8DCFDBE0A}">
      <dgm:prSet/>
      <dgm:spPr/>
      <dgm:t>
        <a:bodyPr/>
        <a:lstStyle/>
        <a:p>
          <a:endParaRPr lang="en-US"/>
        </a:p>
      </dgm:t>
    </dgm:pt>
    <dgm:pt modelId="{FF33E7F9-13BD-784A-864C-BABB1B2A64BA}">
      <dgm:prSet phldrT="[Text]" custT="1"/>
      <dgm:spPr/>
      <dgm:t>
        <a:bodyPr/>
        <a:lstStyle/>
        <a:p>
          <a:r>
            <a:rPr lang="en-US" altLang="x-none" sz="2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Lists of recent grants we have made</a:t>
          </a:r>
          <a:endParaRPr lang="en-US" sz="2200" dirty="0">
            <a:solidFill>
              <a:schemeClr val="accent5">
                <a:lumMod val="75000"/>
              </a:schemeClr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44172EC4-586D-874E-88E3-D9DA9DFE5808}" type="parTrans" cxnId="{C97F7908-32AE-A346-9AA2-D9D78D0AAD91}">
      <dgm:prSet/>
      <dgm:spPr/>
      <dgm:t>
        <a:bodyPr/>
        <a:lstStyle/>
        <a:p>
          <a:endParaRPr lang="en-US"/>
        </a:p>
      </dgm:t>
    </dgm:pt>
    <dgm:pt modelId="{B090068C-50CD-CA46-8A95-4CD697626801}" type="sibTrans" cxnId="{C97F7908-32AE-A346-9AA2-D9D78D0AAD91}">
      <dgm:prSet/>
      <dgm:spPr/>
      <dgm:t>
        <a:bodyPr/>
        <a:lstStyle/>
        <a:p>
          <a:endParaRPr lang="en-US"/>
        </a:p>
      </dgm:t>
    </dgm:pt>
    <dgm:pt modelId="{B335C9F6-C2A4-4343-9F5A-7B96E60B2AC4}" type="pres">
      <dgm:prSet presAssocID="{51175653-2C7E-BA4C-974C-3E291472ABE5}" presName="vert0" presStyleCnt="0">
        <dgm:presLayoutVars>
          <dgm:dir/>
          <dgm:animOne val="branch"/>
          <dgm:animLvl val="lvl"/>
        </dgm:presLayoutVars>
      </dgm:prSet>
      <dgm:spPr/>
    </dgm:pt>
    <dgm:pt modelId="{7E3D4ED6-8531-B44A-A13D-63B4E029C1AB}" type="pres">
      <dgm:prSet presAssocID="{F226215B-732C-9241-A2B8-BEA9A6607AC0}" presName="thickLine" presStyleLbl="alignNode1" presStyleIdx="0" presStyleCnt="1"/>
      <dgm:spPr/>
    </dgm:pt>
    <dgm:pt modelId="{0FC98105-FE0B-514E-B94E-67BDA1A9C0CA}" type="pres">
      <dgm:prSet presAssocID="{F226215B-732C-9241-A2B8-BEA9A6607AC0}" presName="horz1" presStyleCnt="0"/>
      <dgm:spPr/>
    </dgm:pt>
    <dgm:pt modelId="{A9F3E93A-7256-6343-B5C7-59F8DA6EC8A0}" type="pres">
      <dgm:prSet presAssocID="{F226215B-732C-9241-A2B8-BEA9A6607AC0}" presName="tx1" presStyleLbl="revTx" presStyleIdx="0" presStyleCnt="4" custScaleX="193546"/>
      <dgm:spPr/>
    </dgm:pt>
    <dgm:pt modelId="{DBA4AAF2-177A-DA48-9BC0-7E41FBF1CF06}" type="pres">
      <dgm:prSet presAssocID="{F226215B-732C-9241-A2B8-BEA9A6607AC0}" presName="vert1" presStyleCnt="0"/>
      <dgm:spPr/>
    </dgm:pt>
    <dgm:pt modelId="{0D7901BD-696E-D44F-8097-74EA1F77442D}" type="pres">
      <dgm:prSet presAssocID="{643731F3-0091-ED4B-AA7A-E115A2CD448A}" presName="vertSpace2a" presStyleCnt="0"/>
      <dgm:spPr/>
    </dgm:pt>
    <dgm:pt modelId="{271A53B1-AFDA-A04D-97FE-C74B62DEDFBD}" type="pres">
      <dgm:prSet presAssocID="{643731F3-0091-ED4B-AA7A-E115A2CD448A}" presName="horz2" presStyleCnt="0"/>
      <dgm:spPr/>
    </dgm:pt>
    <dgm:pt modelId="{B83F15A4-AEED-F94F-B17E-5AC99A102395}" type="pres">
      <dgm:prSet presAssocID="{643731F3-0091-ED4B-AA7A-E115A2CD448A}" presName="horzSpace2" presStyleCnt="0"/>
      <dgm:spPr/>
    </dgm:pt>
    <dgm:pt modelId="{10CCD97B-14E9-1E4D-82E8-C11E26DFEC00}" type="pres">
      <dgm:prSet presAssocID="{643731F3-0091-ED4B-AA7A-E115A2CD448A}" presName="tx2" presStyleLbl="revTx" presStyleIdx="1" presStyleCnt="4"/>
      <dgm:spPr/>
    </dgm:pt>
    <dgm:pt modelId="{208B6537-970D-844D-A32F-52602D40BFDB}" type="pres">
      <dgm:prSet presAssocID="{643731F3-0091-ED4B-AA7A-E115A2CD448A}" presName="vert2" presStyleCnt="0"/>
      <dgm:spPr/>
    </dgm:pt>
    <dgm:pt modelId="{96669727-1544-374E-AD3B-7C953EE89A14}" type="pres">
      <dgm:prSet presAssocID="{643731F3-0091-ED4B-AA7A-E115A2CD448A}" presName="thinLine2b" presStyleLbl="callout" presStyleIdx="0" presStyleCnt="3"/>
      <dgm:spPr/>
    </dgm:pt>
    <dgm:pt modelId="{BE60302B-4601-4349-B635-DBE8DF187893}" type="pres">
      <dgm:prSet presAssocID="{643731F3-0091-ED4B-AA7A-E115A2CD448A}" presName="vertSpace2b" presStyleCnt="0"/>
      <dgm:spPr/>
    </dgm:pt>
    <dgm:pt modelId="{07B90FCA-6014-2B49-AF8A-69F55D254018}" type="pres">
      <dgm:prSet presAssocID="{480F659A-4796-FF4B-8F68-81A5315B0FE4}" presName="horz2" presStyleCnt="0"/>
      <dgm:spPr/>
    </dgm:pt>
    <dgm:pt modelId="{BFCD9FFD-D4F6-8D45-A59E-069B2934965F}" type="pres">
      <dgm:prSet presAssocID="{480F659A-4796-FF4B-8F68-81A5315B0FE4}" presName="horzSpace2" presStyleCnt="0"/>
      <dgm:spPr/>
    </dgm:pt>
    <dgm:pt modelId="{F9DC2715-9D8B-BA4D-BB99-B52857E5C387}" type="pres">
      <dgm:prSet presAssocID="{480F659A-4796-FF4B-8F68-81A5315B0FE4}" presName="tx2" presStyleLbl="revTx" presStyleIdx="2" presStyleCnt="4"/>
      <dgm:spPr/>
    </dgm:pt>
    <dgm:pt modelId="{0B9BA85C-BFA8-5F4C-8BFF-2D57ECE7A007}" type="pres">
      <dgm:prSet presAssocID="{480F659A-4796-FF4B-8F68-81A5315B0FE4}" presName="vert2" presStyleCnt="0"/>
      <dgm:spPr/>
    </dgm:pt>
    <dgm:pt modelId="{17CEF94E-44C6-5A40-9230-D28E12F677A0}" type="pres">
      <dgm:prSet presAssocID="{480F659A-4796-FF4B-8F68-81A5315B0FE4}" presName="thinLine2b" presStyleLbl="callout" presStyleIdx="1" presStyleCnt="3"/>
      <dgm:spPr/>
    </dgm:pt>
    <dgm:pt modelId="{4E446EB8-D574-8541-8F42-B58F33AE1F30}" type="pres">
      <dgm:prSet presAssocID="{480F659A-4796-FF4B-8F68-81A5315B0FE4}" presName="vertSpace2b" presStyleCnt="0"/>
      <dgm:spPr/>
    </dgm:pt>
    <dgm:pt modelId="{DCE3D510-1A32-A649-B504-CD0EE09AFBAD}" type="pres">
      <dgm:prSet presAssocID="{FF33E7F9-13BD-784A-864C-BABB1B2A64BA}" presName="horz2" presStyleCnt="0"/>
      <dgm:spPr/>
    </dgm:pt>
    <dgm:pt modelId="{61E0A181-628C-354C-BD5B-7D178941C517}" type="pres">
      <dgm:prSet presAssocID="{FF33E7F9-13BD-784A-864C-BABB1B2A64BA}" presName="horzSpace2" presStyleCnt="0"/>
      <dgm:spPr/>
    </dgm:pt>
    <dgm:pt modelId="{B3641304-8CDE-6F4C-9F92-9B39421D2E75}" type="pres">
      <dgm:prSet presAssocID="{FF33E7F9-13BD-784A-864C-BABB1B2A64BA}" presName="tx2" presStyleLbl="revTx" presStyleIdx="3" presStyleCnt="4"/>
      <dgm:spPr/>
    </dgm:pt>
    <dgm:pt modelId="{E62EB9CB-0913-2F4D-BD6D-B93742130960}" type="pres">
      <dgm:prSet presAssocID="{FF33E7F9-13BD-784A-864C-BABB1B2A64BA}" presName="vert2" presStyleCnt="0"/>
      <dgm:spPr/>
    </dgm:pt>
    <dgm:pt modelId="{C354D991-076B-9844-B7FD-80C396CC3627}" type="pres">
      <dgm:prSet presAssocID="{FF33E7F9-13BD-784A-864C-BABB1B2A64BA}" presName="thinLine2b" presStyleLbl="callout" presStyleIdx="2" presStyleCnt="3"/>
      <dgm:spPr/>
    </dgm:pt>
    <dgm:pt modelId="{E776C0BC-A31B-6D47-94EF-A62162547D63}" type="pres">
      <dgm:prSet presAssocID="{FF33E7F9-13BD-784A-864C-BABB1B2A64BA}" presName="vertSpace2b" presStyleCnt="0"/>
      <dgm:spPr/>
    </dgm:pt>
  </dgm:ptLst>
  <dgm:cxnLst>
    <dgm:cxn modelId="{C97F7908-32AE-A346-9AA2-D9D78D0AAD91}" srcId="{F226215B-732C-9241-A2B8-BEA9A6607AC0}" destId="{FF33E7F9-13BD-784A-864C-BABB1B2A64BA}" srcOrd="2" destOrd="0" parTransId="{44172EC4-586D-874E-88E3-D9DA9DFE5808}" sibTransId="{B090068C-50CD-CA46-8A95-4CD697626801}"/>
    <dgm:cxn modelId="{902CB013-E62C-FF43-AC65-33ED158143F1}" type="presOf" srcId="{F226215B-732C-9241-A2B8-BEA9A6607AC0}" destId="{A9F3E93A-7256-6343-B5C7-59F8DA6EC8A0}" srcOrd="0" destOrd="0" presId="urn:microsoft.com/office/officeart/2008/layout/LinedList"/>
    <dgm:cxn modelId="{D5D4215D-EDA4-944C-B2A5-418883A6C982}" type="presOf" srcId="{643731F3-0091-ED4B-AA7A-E115A2CD448A}" destId="{10CCD97B-14E9-1E4D-82E8-C11E26DFEC00}" srcOrd="0" destOrd="0" presId="urn:microsoft.com/office/officeart/2008/layout/LinedList"/>
    <dgm:cxn modelId="{9EA97A76-2344-F344-B986-473FDAD4B6F4}" srcId="{51175653-2C7E-BA4C-974C-3E291472ABE5}" destId="{F226215B-732C-9241-A2B8-BEA9A6607AC0}" srcOrd="0" destOrd="0" parTransId="{31FB5788-30E9-0D41-BEF7-F67FC4503891}" sibTransId="{685FFF3A-62A4-8A4E-A4A4-C756C1289B3C}"/>
    <dgm:cxn modelId="{3CA9E580-828B-2141-8171-8069F202DCA1}" srcId="{F226215B-732C-9241-A2B8-BEA9A6607AC0}" destId="{643731F3-0091-ED4B-AA7A-E115A2CD448A}" srcOrd="0" destOrd="0" parTransId="{F28314C3-5B00-3A43-98F7-AEA6CDBA6AD6}" sibTransId="{C9DD3A2C-667C-8443-9272-A2A130B4EBDF}"/>
    <dgm:cxn modelId="{24B2CF8E-533C-9048-A6AE-EED8DCFDBE0A}" srcId="{F226215B-732C-9241-A2B8-BEA9A6607AC0}" destId="{480F659A-4796-FF4B-8F68-81A5315B0FE4}" srcOrd="1" destOrd="0" parTransId="{C0E6E42D-86F9-A242-B391-E1EA4C9DF1FC}" sibTransId="{192314BF-AC32-5C4D-8314-619F27D5C816}"/>
    <dgm:cxn modelId="{9D22A8A9-8F5A-3143-881D-BA706D406D3B}" type="presOf" srcId="{FF33E7F9-13BD-784A-864C-BABB1B2A64BA}" destId="{B3641304-8CDE-6F4C-9F92-9B39421D2E75}" srcOrd="0" destOrd="0" presId="urn:microsoft.com/office/officeart/2008/layout/LinedList"/>
    <dgm:cxn modelId="{6968E4B3-7A00-1A4A-9CA0-0BDB496D750D}" type="presOf" srcId="{51175653-2C7E-BA4C-974C-3E291472ABE5}" destId="{B335C9F6-C2A4-4343-9F5A-7B96E60B2AC4}" srcOrd="0" destOrd="0" presId="urn:microsoft.com/office/officeart/2008/layout/LinedList"/>
    <dgm:cxn modelId="{401EAEEE-3F8C-1549-BC80-7DAA3EE0CEE4}" type="presOf" srcId="{480F659A-4796-FF4B-8F68-81A5315B0FE4}" destId="{F9DC2715-9D8B-BA4D-BB99-B52857E5C387}" srcOrd="0" destOrd="0" presId="urn:microsoft.com/office/officeart/2008/layout/LinedList"/>
    <dgm:cxn modelId="{80200250-780B-AC49-9DB0-6F567E11ACBF}" type="presParOf" srcId="{B335C9F6-C2A4-4343-9F5A-7B96E60B2AC4}" destId="{7E3D4ED6-8531-B44A-A13D-63B4E029C1AB}" srcOrd="0" destOrd="0" presId="urn:microsoft.com/office/officeart/2008/layout/LinedList"/>
    <dgm:cxn modelId="{7DB7BA28-142A-C14B-B4E3-06FAAE143B28}" type="presParOf" srcId="{B335C9F6-C2A4-4343-9F5A-7B96E60B2AC4}" destId="{0FC98105-FE0B-514E-B94E-67BDA1A9C0CA}" srcOrd="1" destOrd="0" presId="urn:microsoft.com/office/officeart/2008/layout/LinedList"/>
    <dgm:cxn modelId="{FBBE379D-205E-B34F-8350-FEA369A1BA33}" type="presParOf" srcId="{0FC98105-FE0B-514E-B94E-67BDA1A9C0CA}" destId="{A9F3E93A-7256-6343-B5C7-59F8DA6EC8A0}" srcOrd="0" destOrd="0" presId="urn:microsoft.com/office/officeart/2008/layout/LinedList"/>
    <dgm:cxn modelId="{0ADCDB35-F418-5A42-9453-7898A369D7B7}" type="presParOf" srcId="{0FC98105-FE0B-514E-B94E-67BDA1A9C0CA}" destId="{DBA4AAF2-177A-DA48-9BC0-7E41FBF1CF06}" srcOrd="1" destOrd="0" presId="urn:microsoft.com/office/officeart/2008/layout/LinedList"/>
    <dgm:cxn modelId="{B0337CCF-A4D4-EF4C-9EE8-8D9AF65A8168}" type="presParOf" srcId="{DBA4AAF2-177A-DA48-9BC0-7E41FBF1CF06}" destId="{0D7901BD-696E-D44F-8097-74EA1F77442D}" srcOrd="0" destOrd="0" presId="urn:microsoft.com/office/officeart/2008/layout/LinedList"/>
    <dgm:cxn modelId="{383F55E9-C3D6-9148-AEE1-BA12C1C82245}" type="presParOf" srcId="{DBA4AAF2-177A-DA48-9BC0-7E41FBF1CF06}" destId="{271A53B1-AFDA-A04D-97FE-C74B62DEDFBD}" srcOrd="1" destOrd="0" presId="urn:microsoft.com/office/officeart/2008/layout/LinedList"/>
    <dgm:cxn modelId="{EEEB88B1-48A0-1947-9555-6C88052B9016}" type="presParOf" srcId="{271A53B1-AFDA-A04D-97FE-C74B62DEDFBD}" destId="{B83F15A4-AEED-F94F-B17E-5AC99A102395}" srcOrd="0" destOrd="0" presId="urn:microsoft.com/office/officeart/2008/layout/LinedList"/>
    <dgm:cxn modelId="{50DECAC6-DB53-7A48-9942-EC0FAB19CC44}" type="presParOf" srcId="{271A53B1-AFDA-A04D-97FE-C74B62DEDFBD}" destId="{10CCD97B-14E9-1E4D-82E8-C11E26DFEC00}" srcOrd="1" destOrd="0" presId="urn:microsoft.com/office/officeart/2008/layout/LinedList"/>
    <dgm:cxn modelId="{0C3D518C-A834-4746-9780-CFE89A884319}" type="presParOf" srcId="{271A53B1-AFDA-A04D-97FE-C74B62DEDFBD}" destId="{208B6537-970D-844D-A32F-52602D40BFDB}" srcOrd="2" destOrd="0" presId="urn:microsoft.com/office/officeart/2008/layout/LinedList"/>
    <dgm:cxn modelId="{3A924862-1DF2-044D-90F3-26F54D972490}" type="presParOf" srcId="{DBA4AAF2-177A-DA48-9BC0-7E41FBF1CF06}" destId="{96669727-1544-374E-AD3B-7C953EE89A14}" srcOrd="2" destOrd="0" presId="urn:microsoft.com/office/officeart/2008/layout/LinedList"/>
    <dgm:cxn modelId="{C9FD3ADB-EEB0-B148-B854-55478AB94C47}" type="presParOf" srcId="{DBA4AAF2-177A-DA48-9BC0-7E41FBF1CF06}" destId="{BE60302B-4601-4349-B635-DBE8DF187893}" srcOrd="3" destOrd="0" presId="urn:microsoft.com/office/officeart/2008/layout/LinedList"/>
    <dgm:cxn modelId="{46BADB68-7618-1F45-8F84-D5362F2E6000}" type="presParOf" srcId="{DBA4AAF2-177A-DA48-9BC0-7E41FBF1CF06}" destId="{07B90FCA-6014-2B49-AF8A-69F55D254018}" srcOrd="4" destOrd="0" presId="urn:microsoft.com/office/officeart/2008/layout/LinedList"/>
    <dgm:cxn modelId="{295A9C3A-32B2-3C42-97AE-2D6112CDE0BD}" type="presParOf" srcId="{07B90FCA-6014-2B49-AF8A-69F55D254018}" destId="{BFCD9FFD-D4F6-8D45-A59E-069B2934965F}" srcOrd="0" destOrd="0" presId="urn:microsoft.com/office/officeart/2008/layout/LinedList"/>
    <dgm:cxn modelId="{65457A73-4C52-AF49-9963-4ABC45D9262D}" type="presParOf" srcId="{07B90FCA-6014-2B49-AF8A-69F55D254018}" destId="{F9DC2715-9D8B-BA4D-BB99-B52857E5C387}" srcOrd="1" destOrd="0" presId="urn:microsoft.com/office/officeart/2008/layout/LinedList"/>
    <dgm:cxn modelId="{C27F6526-2AC4-0743-A563-01BD9C21F1DF}" type="presParOf" srcId="{07B90FCA-6014-2B49-AF8A-69F55D254018}" destId="{0B9BA85C-BFA8-5F4C-8BFF-2D57ECE7A007}" srcOrd="2" destOrd="0" presId="urn:microsoft.com/office/officeart/2008/layout/LinedList"/>
    <dgm:cxn modelId="{ECC678AD-F994-AA48-AA53-11CA2CC6DAD3}" type="presParOf" srcId="{DBA4AAF2-177A-DA48-9BC0-7E41FBF1CF06}" destId="{17CEF94E-44C6-5A40-9230-D28E12F677A0}" srcOrd="5" destOrd="0" presId="urn:microsoft.com/office/officeart/2008/layout/LinedList"/>
    <dgm:cxn modelId="{0AE277EC-A573-0A43-906C-DA7522338196}" type="presParOf" srcId="{DBA4AAF2-177A-DA48-9BC0-7E41FBF1CF06}" destId="{4E446EB8-D574-8541-8F42-B58F33AE1F30}" srcOrd="6" destOrd="0" presId="urn:microsoft.com/office/officeart/2008/layout/LinedList"/>
    <dgm:cxn modelId="{58E488A6-D3D1-B843-9715-E486078A3905}" type="presParOf" srcId="{DBA4AAF2-177A-DA48-9BC0-7E41FBF1CF06}" destId="{DCE3D510-1A32-A649-B504-CD0EE09AFBAD}" srcOrd="7" destOrd="0" presId="urn:microsoft.com/office/officeart/2008/layout/LinedList"/>
    <dgm:cxn modelId="{558F8034-063A-5742-BB85-FA2F862597C1}" type="presParOf" srcId="{DCE3D510-1A32-A649-B504-CD0EE09AFBAD}" destId="{61E0A181-628C-354C-BD5B-7D178941C517}" srcOrd="0" destOrd="0" presId="urn:microsoft.com/office/officeart/2008/layout/LinedList"/>
    <dgm:cxn modelId="{8C3E789B-F760-A943-B4B4-B2AC70B7B2B5}" type="presParOf" srcId="{DCE3D510-1A32-A649-B504-CD0EE09AFBAD}" destId="{B3641304-8CDE-6F4C-9F92-9B39421D2E75}" srcOrd="1" destOrd="0" presId="urn:microsoft.com/office/officeart/2008/layout/LinedList"/>
    <dgm:cxn modelId="{57F96575-CF5D-544A-AAB7-F91FCAFFC4AA}" type="presParOf" srcId="{DCE3D510-1A32-A649-B504-CD0EE09AFBAD}" destId="{E62EB9CB-0913-2F4D-BD6D-B93742130960}" srcOrd="2" destOrd="0" presId="urn:microsoft.com/office/officeart/2008/layout/LinedList"/>
    <dgm:cxn modelId="{9043E41A-2DA3-DD4F-8107-3A23C613BB6E}" type="presParOf" srcId="{DBA4AAF2-177A-DA48-9BC0-7E41FBF1CF06}" destId="{C354D991-076B-9844-B7FD-80C396CC3627}" srcOrd="8" destOrd="0" presId="urn:microsoft.com/office/officeart/2008/layout/LinedList"/>
    <dgm:cxn modelId="{5E4717A2-FAA1-5D41-A716-4E0AA3BD765B}" type="presParOf" srcId="{DBA4AAF2-177A-DA48-9BC0-7E41FBF1CF06}" destId="{E776C0BC-A31B-6D47-94EF-A62162547D6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5A569-A4B3-B648-91C4-DF434CC6B4A6}">
      <dsp:nvSpPr>
        <dsp:cNvPr id="0" name=""/>
        <dsp:cNvSpPr/>
      </dsp:nvSpPr>
      <dsp:spPr>
        <a:xfrm rot="10800000">
          <a:off x="1654418" y="1358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Helvetica Neue" charset="0"/>
              <a:ea typeface="Helvetica Neue" charset="0"/>
              <a:cs typeface="Helvetica Neue" charset="0"/>
            </a:rPr>
            <a:t>  </a:t>
          </a:r>
        </a:p>
      </dsp:txBody>
      <dsp:txXfrm rot="10800000">
        <a:off x="1676567" y="23507"/>
        <a:ext cx="6073657" cy="409420"/>
      </dsp:txXfrm>
    </dsp:sp>
    <dsp:sp modelId="{4151309B-9D42-884A-86B2-72C8F764C0F3}">
      <dsp:nvSpPr>
        <dsp:cNvPr id="0" name=""/>
        <dsp:cNvSpPr/>
      </dsp:nvSpPr>
      <dsp:spPr>
        <a:xfrm>
          <a:off x="1427559" y="1358"/>
          <a:ext cx="453718" cy="453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92B57-9DCF-784B-B1DB-4A7A830F6A0B}">
      <dsp:nvSpPr>
        <dsp:cNvPr id="0" name=""/>
        <dsp:cNvSpPr/>
      </dsp:nvSpPr>
      <dsp:spPr>
        <a:xfrm rot="10800000">
          <a:off x="1687455" y="608855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Helvetica Neue" charset="0"/>
              <a:ea typeface="Helvetica Neue" charset="0"/>
              <a:cs typeface="Helvetica Neue" charset="0"/>
            </a:rPr>
            <a:t>  Better Work</a:t>
          </a:r>
        </a:p>
      </dsp:txBody>
      <dsp:txXfrm rot="10800000">
        <a:off x="1709604" y="631004"/>
        <a:ext cx="6073657" cy="409420"/>
      </dsp:txXfrm>
    </dsp:sp>
    <dsp:sp modelId="{99CEEF57-005C-7B4A-8198-B896732794A8}">
      <dsp:nvSpPr>
        <dsp:cNvPr id="0" name=""/>
        <dsp:cNvSpPr/>
      </dsp:nvSpPr>
      <dsp:spPr>
        <a:xfrm>
          <a:off x="1414528" y="579771"/>
          <a:ext cx="453718" cy="453718"/>
        </a:xfrm>
        <a:prstGeom prst="flowChartDelay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29205F-7625-F247-B4CD-DFC41D6015D2}">
      <dsp:nvSpPr>
        <dsp:cNvPr id="0" name=""/>
        <dsp:cNvSpPr/>
      </dsp:nvSpPr>
      <dsp:spPr>
        <a:xfrm rot="10800000">
          <a:off x="1687455" y="1198012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Helvetica Neue" charset="0"/>
              <a:ea typeface="Helvetica Neue" charset="0"/>
              <a:cs typeface="Helvetica Neue" charset="0"/>
            </a:rPr>
            <a:t>  Decent Living Standards</a:t>
          </a:r>
        </a:p>
      </dsp:txBody>
      <dsp:txXfrm rot="10800000">
        <a:off x="1709604" y="1220161"/>
        <a:ext cx="6073657" cy="409420"/>
      </dsp:txXfrm>
    </dsp:sp>
    <dsp:sp modelId="{C8644EFD-5585-0C4E-AFA4-1442B2CD4395}">
      <dsp:nvSpPr>
        <dsp:cNvPr id="0" name=""/>
        <dsp:cNvSpPr/>
      </dsp:nvSpPr>
      <dsp:spPr>
        <a:xfrm>
          <a:off x="1421043" y="1192704"/>
          <a:ext cx="453718" cy="453718"/>
        </a:xfrm>
        <a:prstGeom prst="flowChartDelay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CECAA0-F7AF-894B-BA10-DB9711ED8EA0}">
      <dsp:nvSpPr>
        <dsp:cNvPr id="0" name=""/>
        <dsp:cNvSpPr/>
      </dsp:nvSpPr>
      <dsp:spPr>
        <a:xfrm rot="10800000">
          <a:off x="1687455" y="1787169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Helvetica Neue" charset="0"/>
              <a:ea typeface="Helvetica Neue" charset="0"/>
              <a:cs typeface="Helvetica Neue" charset="0"/>
            </a:rPr>
            <a:t>  Shared Wealth</a:t>
          </a:r>
        </a:p>
      </dsp:txBody>
      <dsp:txXfrm rot="10800000">
        <a:off x="1709604" y="1809318"/>
        <a:ext cx="6073657" cy="409420"/>
      </dsp:txXfrm>
    </dsp:sp>
    <dsp:sp modelId="{C7BD58D3-E96C-B045-B1AF-661E395B34BC}">
      <dsp:nvSpPr>
        <dsp:cNvPr id="0" name=""/>
        <dsp:cNvSpPr/>
      </dsp:nvSpPr>
      <dsp:spPr>
        <a:xfrm>
          <a:off x="1421043" y="1788376"/>
          <a:ext cx="453718" cy="453718"/>
        </a:xfrm>
        <a:prstGeom prst="flowChartDelay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1AD6AC-D28C-AE40-BEB3-E874B2A74CBC}">
      <dsp:nvSpPr>
        <dsp:cNvPr id="0" name=""/>
        <dsp:cNvSpPr/>
      </dsp:nvSpPr>
      <dsp:spPr>
        <a:xfrm rot="10800000">
          <a:off x="1687455" y="2376327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Helvetica" charset="0"/>
              <a:ea typeface="Helvetica" charset="0"/>
              <a:cs typeface="Helvetica" charset="0"/>
            </a:rPr>
            <a:t>  Pathways to Settlement</a:t>
          </a:r>
        </a:p>
      </dsp:txBody>
      <dsp:txXfrm rot="10800000">
        <a:off x="1709604" y="2398476"/>
        <a:ext cx="6073657" cy="409420"/>
      </dsp:txXfrm>
    </dsp:sp>
    <dsp:sp modelId="{75966234-7BAB-224E-A9BC-57D507FE067B}">
      <dsp:nvSpPr>
        <dsp:cNvPr id="0" name=""/>
        <dsp:cNvSpPr/>
      </dsp:nvSpPr>
      <dsp:spPr>
        <a:xfrm>
          <a:off x="1427559" y="2377534"/>
          <a:ext cx="453718" cy="453718"/>
        </a:xfrm>
        <a:prstGeom prst="flowChartDelay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EEC19B-1421-3D4B-A81E-30B3D8D942ED}">
      <dsp:nvSpPr>
        <dsp:cNvPr id="0" name=""/>
        <dsp:cNvSpPr/>
      </dsp:nvSpPr>
      <dsp:spPr>
        <a:xfrm rot="10800000">
          <a:off x="1687455" y="2965484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</a:t>
          </a:r>
          <a:r>
            <a:rPr lang="en-US" sz="2800" kern="1200" dirty="0">
              <a:latin typeface="Helvetica" charset="0"/>
              <a:ea typeface="Helvetica" charset="0"/>
              <a:cs typeface="Helvetica" charset="0"/>
            </a:rPr>
            <a:t>Stronger Voices</a:t>
          </a:r>
        </a:p>
      </dsp:txBody>
      <dsp:txXfrm rot="10800000">
        <a:off x="1709604" y="2987633"/>
        <a:ext cx="6073657" cy="409420"/>
      </dsp:txXfrm>
    </dsp:sp>
    <dsp:sp modelId="{CE741050-1916-A041-A55A-FB5F53B6AC10}">
      <dsp:nvSpPr>
        <dsp:cNvPr id="0" name=""/>
        <dsp:cNvSpPr/>
      </dsp:nvSpPr>
      <dsp:spPr>
        <a:xfrm>
          <a:off x="1427559" y="2973206"/>
          <a:ext cx="453718" cy="453718"/>
        </a:xfrm>
        <a:prstGeom prst="flowChartDelay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C3131B-286E-3648-A058-27AF68C8AB6A}">
      <dsp:nvSpPr>
        <dsp:cNvPr id="0" name=""/>
        <dsp:cNvSpPr/>
      </dsp:nvSpPr>
      <dsp:spPr>
        <a:xfrm rot="10800000">
          <a:off x="1654418" y="3536302"/>
          <a:ext cx="6117955" cy="453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Helvetica" charset="0"/>
              <a:ea typeface="Helvetica" charset="0"/>
              <a:cs typeface="Helvetica" charset="0"/>
            </a:rPr>
            <a:t>  Connected Communities</a:t>
          </a:r>
        </a:p>
      </dsp:txBody>
      <dsp:txXfrm rot="10800000">
        <a:off x="1676567" y="3558451"/>
        <a:ext cx="6073657" cy="409420"/>
      </dsp:txXfrm>
    </dsp:sp>
    <dsp:sp modelId="{6A263901-3CE9-284D-B9C8-E8D23E80C2AD}">
      <dsp:nvSpPr>
        <dsp:cNvPr id="0" name=""/>
        <dsp:cNvSpPr/>
      </dsp:nvSpPr>
      <dsp:spPr>
        <a:xfrm>
          <a:off x="1421043" y="3537661"/>
          <a:ext cx="453718" cy="453718"/>
        </a:xfrm>
        <a:prstGeom prst="flowChartDelay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FFDBB-1C31-B849-8F79-094DAE2D52C1}">
      <dsp:nvSpPr>
        <dsp:cNvPr id="0" name=""/>
        <dsp:cNvSpPr/>
      </dsp:nvSpPr>
      <dsp:spPr>
        <a:xfrm>
          <a:off x="-4812582" y="-737587"/>
          <a:ext cx="5732077" cy="573207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47896-9945-0848-958C-CA7C9A3D5EDE}">
      <dsp:nvSpPr>
        <dsp:cNvPr id="0" name=""/>
        <dsp:cNvSpPr/>
      </dsp:nvSpPr>
      <dsp:spPr>
        <a:xfrm>
          <a:off x="343192" y="224168"/>
          <a:ext cx="8554133" cy="44816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The potential to have significant influence including an impact on policy</a:t>
          </a:r>
          <a:endParaRPr lang="en-US" sz="17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365070" y="246046"/>
        <a:ext cx="8510377" cy="404410"/>
      </dsp:txXfrm>
    </dsp:sp>
    <dsp:sp modelId="{518AEBC3-BA9F-B149-A0CB-96A4A6A08A1A}">
      <dsp:nvSpPr>
        <dsp:cNvPr id="0" name=""/>
        <dsp:cNvSpPr/>
      </dsp:nvSpPr>
      <dsp:spPr>
        <a:xfrm>
          <a:off x="63088" y="168147"/>
          <a:ext cx="560208" cy="56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360D6-6A08-DD4F-B1B0-967DF3390D4A}">
      <dsp:nvSpPr>
        <dsp:cNvPr id="0" name=""/>
        <dsp:cNvSpPr/>
      </dsp:nvSpPr>
      <dsp:spPr>
        <a:xfrm>
          <a:off x="711840" y="896333"/>
          <a:ext cx="8185485" cy="44816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New and/or imaginative ways of tackling an issue</a:t>
          </a:r>
          <a:endParaRPr lang="en-US" sz="1700" kern="1200" dirty="0">
            <a:solidFill>
              <a:schemeClr val="bg1"/>
            </a:solidFill>
            <a:effectLst/>
            <a:latin typeface="Helvetica Neue" charset="0"/>
            <a:ea typeface="Helvetica Neue" charset="0"/>
            <a:cs typeface="Helvetica Neue" charset="0"/>
          </a:endParaRPr>
        </a:p>
      </dsp:txBody>
      <dsp:txXfrm>
        <a:off x="733718" y="918211"/>
        <a:ext cx="8141729" cy="404410"/>
      </dsp:txXfrm>
    </dsp:sp>
    <dsp:sp modelId="{FD612D1F-17CB-354A-BDC7-F2F75ECE4AF7}">
      <dsp:nvSpPr>
        <dsp:cNvPr id="0" name=""/>
        <dsp:cNvSpPr/>
      </dsp:nvSpPr>
      <dsp:spPr>
        <a:xfrm>
          <a:off x="431736" y="840312"/>
          <a:ext cx="560208" cy="56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F2703-D294-B24F-AEFC-4CE2FD585C65}">
      <dsp:nvSpPr>
        <dsp:cNvPr id="0" name=""/>
        <dsp:cNvSpPr/>
      </dsp:nvSpPr>
      <dsp:spPr>
        <a:xfrm>
          <a:off x="936852" y="1451672"/>
          <a:ext cx="8016911" cy="54032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Strong and meaningful engagement of people directly affected by poverty and inequality in the leadership of the organisation, service design and campaigns</a:t>
          </a:r>
          <a:endParaRPr lang="en-US" sz="17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963228" y="1478048"/>
        <a:ext cx="7964159" cy="487571"/>
      </dsp:txXfrm>
    </dsp:sp>
    <dsp:sp modelId="{F157461F-562D-0341-9B37-ABF01AF32710}">
      <dsp:nvSpPr>
        <dsp:cNvPr id="0" name=""/>
        <dsp:cNvSpPr/>
      </dsp:nvSpPr>
      <dsp:spPr>
        <a:xfrm>
          <a:off x="600309" y="1512477"/>
          <a:ext cx="560208" cy="56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073E2-8E5E-E442-88C2-6850CC6E987B}">
      <dsp:nvSpPr>
        <dsp:cNvPr id="0" name=""/>
        <dsp:cNvSpPr/>
      </dsp:nvSpPr>
      <dsp:spPr>
        <a:xfrm>
          <a:off x="850590" y="2183903"/>
          <a:ext cx="8016911" cy="56083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Skills, experience and ability within the organisation to undertake the proposed work and the work is of a high quality</a:t>
          </a:r>
          <a:endParaRPr lang="en-US" sz="17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877968" y="2211281"/>
        <a:ext cx="7962155" cy="506079"/>
      </dsp:txXfrm>
    </dsp:sp>
    <dsp:sp modelId="{4DE449DA-D9DE-794C-B52C-D398A7A581E6}">
      <dsp:nvSpPr>
        <dsp:cNvPr id="0" name=""/>
        <dsp:cNvSpPr/>
      </dsp:nvSpPr>
      <dsp:spPr>
        <a:xfrm>
          <a:off x="600309" y="2184216"/>
          <a:ext cx="560208" cy="56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19A9F-51ED-E74A-9D91-F4BF19839F55}">
      <dsp:nvSpPr>
        <dsp:cNvPr id="0" name=""/>
        <dsp:cNvSpPr/>
      </dsp:nvSpPr>
      <dsp:spPr>
        <a:xfrm>
          <a:off x="711840" y="2912402"/>
          <a:ext cx="8185485" cy="44816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Is open and accessible; and a clear plan for sharing best practice and learning</a:t>
          </a:r>
          <a:endParaRPr lang="en-US" sz="1700" kern="1200" dirty="0">
            <a:solidFill>
              <a:schemeClr val="bg1"/>
            </a:solidFill>
            <a:effectLst/>
            <a:latin typeface="Helvetica Neue" charset="0"/>
            <a:ea typeface="Helvetica Neue" charset="0"/>
            <a:cs typeface="Helvetica Neue" charset="0"/>
          </a:endParaRPr>
        </a:p>
      </dsp:txBody>
      <dsp:txXfrm>
        <a:off x="733718" y="2934280"/>
        <a:ext cx="8141729" cy="404410"/>
      </dsp:txXfrm>
    </dsp:sp>
    <dsp:sp modelId="{449453BB-F09F-5946-8E2F-61077E938D6B}">
      <dsp:nvSpPr>
        <dsp:cNvPr id="0" name=""/>
        <dsp:cNvSpPr/>
      </dsp:nvSpPr>
      <dsp:spPr>
        <a:xfrm>
          <a:off x="431736" y="2856381"/>
          <a:ext cx="560208" cy="56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20597-6A44-B747-9BAD-C187948DF363}">
      <dsp:nvSpPr>
        <dsp:cNvPr id="0" name=""/>
        <dsp:cNvSpPr/>
      </dsp:nvSpPr>
      <dsp:spPr>
        <a:xfrm>
          <a:off x="343192" y="3497137"/>
          <a:ext cx="8554133" cy="62302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rPr>
            <a:t>Finds it difficult to get support because the issue is perceived as being challenging or risky</a:t>
          </a:r>
          <a:endParaRPr lang="en-US" sz="1700" kern="1200" dirty="0">
            <a:solidFill>
              <a:schemeClr val="bg1"/>
            </a:solidFill>
            <a:effectLst/>
            <a:latin typeface="Helvetica Neue" charset="0"/>
            <a:ea typeface="Helvetica Neue" charset="0"/>
            <a:cs typeface="Helvetica Neue" charset="0"/>
          </a:endParaRPr>
        </a:p>
      </dsp:txBody>
      <dsp:txXfrm>
        <a:off x="373606" y="3527551"/>
        <a:ext cx="8493305" cy="562199"/>
      </dsp:txXfrm>
    </dsp:sp>
    <dsp:sp modelId="{7D41E073-E495-084D-9994-A2E3C4B6856D}">
      <dsp:nvSpPr>
        <dsp:cNvPr id="0" name=""/>
        <dsp:cNvSpPr/>
      </dsp:nvSpPr>
      <dsp:spPr>
        <a:xfrm>
          <a:off x="63088" y="3528546"/>
          <a:ext cx="560208" cy="56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B3125-62C4-2645-9B9D-4590E17C1526}">
      <dsp:nvSpPr>
        <dsp:cNvPr id="0" name=""/>
        <dsp:cNvSpPr/>
      </dsp:nvSpPr>
      <dsp:spPr>
        <a:xfrm>
          <a:off x="0" y="0"/>
          <a:ext cx="7498370" cy="13543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Helvetica Neue" charset="0"/>
              <a:ea typeface="Helvetica Neue" charset="0"/>
              <a:cs typeface="Helvetica Neue" charset="0"/>
            </a:rPr>
            <a:t>Typically, this will be funding to scale up or develop income-generating work, e.g. an organisation that needs capital to develop its growing consultancy service</a:t>
          </a:r>
        </a:p>
      </dsp:txBody>
      <dsp:txXfrm>
        <a:off x="39668" y="39668"/>
        <a:ext cx="7419034" cy="1275030"/>
      </dsp:txXfrm>
    </dsp:sp>
    <dsp:sp modelId="{844BB863-CF82-0F46-9605-E6E410D80C77}">
      <dsp:nvSpPr>
        <dsp:cNvPr id="0" name=""/>
        <dsp:cNvSpPr/>
      </dsp:nvSpPr>
      <dsp:spPr>
        <a:xfrm>
          <a:off x="3664" y="1551640"/>
          <a:ext cx="7498370" cy="13543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There is no timescale to approach us regarding social investment </a:t>
          </a:r>
          <a:r>
            <a:rPr lang="mr-IN" sz="2000" b="0" i="0" kern="1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–</a:t>
          </a:r>
          <a:r>
            <a:rPr lang="en-US" sz="2000" b="0" i="0" kern="12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 visit our website for further information or call if you have a specific idea you would like to discuss</a:t>
          </a:r>
        </a:p>
      </dsp:txBody>
      <dsp:txXfrm>
        <a:off x="43332" y="1591308"/>
        <a:ext cx="7419034" cy="1275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D4ED6-8531-B44A-A13D-63B4E029C1AB}">
      <dsp:nvSpPr>
        <dsp:cNvPr id="0" name=""/>
        <dsp:cNvSpPr/>
      </dsp:nvSpPr>
      <dsp:spPr>
        <a:xfrm>
          <a:off x="0" y="841"/>
          <a:ext cx="821987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3E93A-7256-6343-B5C7-59F8DA6EC8A0}">
      <dsp:nvSpPr>
        <dsp:cNvPr id="0" name=""/>
        <dsp:cNvSpPr/>
      </dsp:nvSpPr>
      <dsp:spPr>
        <a:xfrm>
          <a:off x="0" y="841"/>
          <a:ext cx="2678468" cy="172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More information a</a:t>
          </a:r>
          <a:r>
            <a:rPr lang="en-US" altLang="x-none" sz="2200" kern="1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vailable on our website including:</a:t>
          </a:r>
          <a:endParaRPr lang="en-US" sz="2200" kern="1200" dirty="0">
            <a:solidFill>
              <a:schemeClr val="accent5">
                <a:lumMod val="75000"/>
              </a:schemeClr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0" y="841"/>
        <a:ext cx="2678468" cy="1721396"/>
      </dsp:txXfrm>
    </dsp:sp>
    <dsp:sp modelId="{10CCD97B-14E9-1E4D-82E8-C11E26DFEC00}">
      <dsp:nvSpPr>
        <dsp:cNvPr id="0" name=""/>
        <dsp:cNvSpPr/>
      </dsp:nvSpPr>
      <dsp:spPr>
        <a:xfrm>
          <a:off x="2782260" y="27738"/>
          <a:ext cx="5431778" cy="537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x-none" sz="2200" kern="1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Funding Priorities 2018-22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accent5">
                <a:lumMod val="75000"/>
              </a:schemeClr>
            </a:solidFill>
            <a:latin typeface="Arial" charset="0"/>
            <a:ea typeface="Arial" charset="0"/>
            <a:cs typeface="Arial" charset="0"/>
          </a:endParaRPr>
        </a:p>
      </dsp:txBody>
      <dsp:txXfrm>
        <a:off x="2782260" y="27738"/>
        <a:ext cx="5431778" cy="537936"/>
      </dsp:txXfrm>
    </dsp:sp>
    <dsp:sp modelId="{96669727-1544-374E-AD3B-7C953EE89A14}">
      <dsp:nvSpPr>
        <dsp:cNvPr id="0" name=""/>
        <dsp:cNvSpPr/>
      </dsp:nvSpPr>
      <dsp:spPr>
        <a:xfrm>
          <a:off x="2678468" y="565674"/>
          <a:ext cx="5535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DC2715-9D8B-BA4D-BB99-B52857E5C387}">
      <dsp:nvSpPr>
        <dsp:cNvPr id="0" name=""/>
        <dsp:cNvSpPr/>
      </dsp:nvSpPr>
      <dsp:spPr>
        <a:xfrm>
          <a:off x="2782260" y="592571"/>
          <a:ext cx="5431778" cy="537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x-none" sz="2200" kern="1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Frequently asked questions</a:t>
          </a:r>
          <a:endParaRPr lang="en-US" sz="2200" kern="1200" dirty="0">
            <a:solidFill>
              <a:schemeClr val="accent5">
                <a:lumMod val="75000"/>
              </a:schemeClr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2782260" y="592571"/>
        <a:ext cx="5431778" cy="537936"/>
      </dsp:txXfrm>
    </dsp:sp>
    <dsp:sp modelId="{17CEF94E-44C6-5A40-9230-D28E12F677A0}">
      <dsp:nvSpPr>
        <dsp:cNvPr id="0" name=""/>
        <dsp:cNvSpPr/>
      </dsp:nvSpPr>
      <dsp:spPr>
        <a:xfrm>
          <a:off x="2678468" y="1130507"/>
          <a:ext cx="5535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641304-8CDE-6F4C-9F92-9B39421D2E75}">
      <dsp:nvSpPr>
        <dsp:cNvPr id="0" name=""/>
        <dsp:cNvSpPr/>
      </dsp:nvSpPr>
      <dsp:spPr>
        <a:xfrm>
          <a:off x="2782260" y="1157404"/>
          <a:ext cx="5431778" cy="537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x-none" sz="2200" kern="1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rPr>
            <a:t>Lists of recent grants we have made</a:t>
          </a:r>
          <a:endParaRPr lang="en-US" sz="2200" kern="1200" dirty="0">
            <a:solidFill>
              <a:schemeClr val="accent5">
                <a:lumMod val="75000"/>
              </a:schemeClr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2782260" y="1157404"/>
        <a:ext cx="5431778" cy="537936"/>
      </dsp:txXfrm>
    </dsp:sp>
    <dsp:sp modelId="{C354D991-076B-9844-B7FD-80C396CC3627}">
      <dsp:nvSpPr>
        <dsp:cNvPr id="0" name=""/>
        <dsp:cNvSpPr/>
      </dsp:nvSpPr>
      <dsp:spPr>
        <a:xfrm>
          <a:off x="2678468" y="1695340"/>
          <a:ext cx="5535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F54B-A367-3A4B-821F-67DF04B83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/>
          <a:lstStyle/>
          <a:p>
            <a:fld id="{7D0DAF67-A83A-9146-9218-B35607F38DE2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501A-B4FF-1840-A3EC-D5D9B8AAED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63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2162-477D-AD4B-B700-9430208BE884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8540-2B22-654A-AB58-4AB31BC895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F54B-A367-3A4B-821F-67DF04B8375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cmky-mediu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70" y="365127"/>
            <a:ext cx="159726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mailto:grants@trustforlondon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0872" y="856035"/>
            <a:ext cx="6313712" cy="12258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2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About Trust for London</a:t>
            </a:r>
          </a:p>
          <a:p>
            <a:pPr algn="ctr"/>
            <a:endParaRPr lang="en-US" sz="325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0039" y="1662518"/>
            <a:ext cx="8543925" cy="39992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75" dirty="0">
              <a:solidFill>
                <a:schemeClr val="accent3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659" y="2305393"/>
            <a:ext cx="7960770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r>
              <a:rPr lang="en-GB" altLang="x-none" sz="2400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 are an independent charitable trust funding work which tackles poverty and inequality in the capital. </a:t>
            </a:r>
          </a:p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endParaRPr lang="en-GB" altLang="x-none" sz="2400" baseline="300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r>
              <a:rPr lang="en-GB" altLang="x-none" sz="2400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 are interested in work that develops new and imaginative ways of addressing the root causes of London</a:t>
            </a:r>
            <a:r>
              <a:rPr lang="en-GB" altLang="en-US" sz="2400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’</a:t>
            </a:r>
            <a:r>
              <a:rPr lang="en-GB" altLang="x-none" sz="2400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 social problems, especially work which has the potential to influence and change policy, practice and public attitudes. </a:t>
            </a:r>
          </a:p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endParaRPr lang="en-GB" altLang="x-none" sz="2400" baseline="300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r>
              <a:rPr lang="en-GB" altLang="x-none" sz="2400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 are willing to take risks by supporting unpopular causes and activities that government is unlikely to fund. </a:t>
            </a:r>
          </a:p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endParaRPr lang="en-GB" altLang="x-none" sz="2400" baseline="300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ts val="2175"/>
              </a:lnSpc>
              <a:buClr>
                <a:schemeClr val="tx2"/>
              </a:buClr>
              <a:buSzPct val="120000"/>
            </a:pPr>
            <a:r>
              <a:rPr lang="en-GB" altLang="x-none" sz="2400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Annually we provide around £11 million in grants to approximately 120 organisations.</a:t>
            </a:r>
          </a:p>
          <a:p>
            <a:pPr>
              <a:buClr>
                <a:schemeClr val="tx2"/>
              </a:buClr>
              <a:buSzPct val="120000"/>
            </a:pPr>
            <a:endParaRPr lang="en-US" altLang="x-none" sz="36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85233"/>
            <a:ext cx="9144000" cy="9727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4801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" y="1190599"/>
            <a:ext cx="8543925" cy="62700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Shortlisting criteria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795783"/>
              </p:ext>
            </p:extLst>
          </p:nvPr>
        </p:nvGraphicFramePr>
        <p:xfrm>
          <a:off x="110955" y="1707164"/>
          <a:ext cx="8955559" cy="425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41207E-0BA1-1B49-B955-17B6F982C6D4}"/>
              </a:ext>
            </a:extLst>
          </p:cNvPr>
          <p:cNvSpPr txBox="1"/>
          <p:nvPr/>
        </p:nvSpPr>
        <p:spPr>
          <a:xfrm>
            <a:off x="677134" y="5964067"/>
            <a:ext cx="816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note, for work relating to deaf and disabled people, we will only fund organisations which have a majority of deaf and disabled people on their governing body (ideally 75%) and with at least half their staff members being deaf and/or disabled.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9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34" y="1301037"/>
            <a:ext cx="8543925" cy="107702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Closing Dates:</a:t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33" y="4627451"/>
            <a:ext cx="8823368" cy="886087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24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Applications must be received by </a:t>
            </a:r>
            <a:r>
              <a:rPr lang="en-US" altLang="x-none" sz="24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1pm</a:t>
            </a:r>
            <a:r>
              <a:rPr lang="en-US" altLang="x-none" sz="24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on the closing date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662" y="2176260"/>
            <a:ext cx="6237253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charset="0"/>
              <a:buChar char="•"/>
            </a:pPr>
            <a:r>
              <a:rPr lang="en-US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sz="1625" b="1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</a:t>
            </a:r>
            <a:r>
              <a:rPr lang="en-US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week of February </a:t>
            </a:r>
            <a:r>
              <a:rPr lang="en-US" sz="1625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 the June Grants Committee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sz="1625" b="1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</a:t>
            </a:r>
            <a:r>
              <a:rPr lang="en-US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week of June </a:t>
            </a:r>
            <a:r>
              <a:rPr lang="en-US" sz="1625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 the October Grants Committee </a:t>
            </a:r>
          </a:p>
          <a:p>
            <a:pPr marL="232172" indent="-232172">
              <a:buFont typeface="Arial" charset="0"/>
              <a:buChar char="•"/>
            </a:pPr>
            <a:r>
              <a:rPr lang="en-US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sz="1625" b="1" baseline="30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</a:t>
            </a:r>
            <a:r>
              <a:rPr lang="en-US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week of October </a:t>
            </a:r>
            <a:r>
              <a:rPr lang="en-US" sz="1625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 the February Grants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7005" y="6115050"/>
            <a:ext cx="9314805" cy="7429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4" name="Rectangle 3"/>
          <p:cNvSpPr/>
          <p:nvPr/>
        </p:nvSpPr>
        <p:spPr>
          <a:xfrm>
            <a:off x="384434" y="3638458"/>
            <a:ext cx="4518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NEXT CLOSING DATE: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3015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8246691"/>
              </p:ext>
            </p:extLst>
          </p:nvPr>
        </p:nvGraphicFramePr>
        <p:xfrm>
          <a:off x="876300" y="3286125"/>
          <a:ext cx="7505700" cy="290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300" y="1762125"/>
            <a:ext cx="775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Alongside grant making, we can also support organisations through social investment. This is funding that, unlike a grant, is repaid, e.g. a loan or equity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" y="889428"/>
            <a:ext cx="573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Not Just Grants</a:t>
            </a:r>
            <a:r>
              <a:rPr lang="mr-IN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6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4089" y="1112660"/>
            <a:ext cx="66754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Read the full funding guidelines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– available on our website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278782" y="2184919"/>
            <a:ext cx="1944038" cy="1120983"/>
          </a:xfrm>
          <a:prstGeom prst="wedgeEllipseCallout">
            <a:avLst>
              <a:gd name="adj1" fmla="val -22125"/>
              <a:gd name="adj2" fmla="val 65582"/>
            </a:avLst>
          </a:prstGeom>
          <a:gradFill>
            <a:gsLst>
              <a:gs pos="0">
                <a:schemeClr val="bg2">
                  <a:tint val="97000"/>
                  <a:shade val="100000"/>
                  <a:satMod val="185000"/>
                  <a:lumMod val="12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5000" r="125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Contact us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322" y="2557858"/>
            <a:ext cx="411389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grants@trustforlondon.org.uk</a:t>
            </a:r>
            <a:r>
              <a:rPr lang="en-US" sz="195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84398487"/>
              </p:ext>
            </p:extLst>
          </p:nvPr>
        </p:nvGraphicFramePr>
        <p:xfrm>
          <a:off x="622112" y="3938570"/>
          <a:ext cx="8219872" cy="172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34105"/>
            <a:ext cx="9144000" cy="5120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0" name="Rectangle 9"/>
          <p:cNvSpPr/>
          <p:nvPr/>
        </p:nvSpPr>
        <p:spPr>
          <a:xfrm>
            <a:off x="3436437" y="6431391"/>
            <a:ext cx="2591222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475" indent="-371475">
              <a:buClr>
                <a:schemeClr val="tx2"/>
              </a:buClr>
              <a:buSzPct val="120000"/>
            </a:pPr>
            <a:r>
              <a:rPr lang="en-US" altLang="x-none" sz="1463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www.trustforlondon.org.uk</a:t>
            </a:r>
          </a:p>
        </p:txBody>
      </p:sp>
    </p:spTree>
    <p:extLst>
      <p:ext uri="{BB962C8B-B14F-4D97-AF65-F5344CB8AC3E}">
        <p14:creationId xmlns:p14="http://schemas.microsoft.com/office/powerpoint/2010/main" val="103974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47" y="1030512"/>
            <a:ext cx="8543925" cy="10770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Summary of programme areas</a:t>
            </a:r>
            <a:br>
              <a:rPr lang="en-US" sz="40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br>
              <a:rPr lang="en-US" b="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7088396"/>
              </p:ext>
            </p:extLst>
          </p:nvPr>
        </p:nvGraphicFramePr>
        <p:xfrm>
          <a:off x="-562785" y="1828496"/>
          <a:ext cx="9199933" cy="399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779554"/>
            <a:ext cx="578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Good Homes and Neighbourhoods</a:t>
            </a:r>
          </a:p>
        </p:txBody>
      </p:sp>
    </p:spTree>
    <p:extLst>
      <p:ext uri="{BB962C8B-B14F-4D97-AF65-F5344CB8AC3E}">
        <p14:creationId xmlns:p14="http://schemas.microsoft.com/office/powerpoint/2010/main" val="7328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0" y="1056528"/>
            <a:ext cx="8543925" cy="10770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Good Homes &amp; Neighbourhoods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What we will fund: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3860890" y="2360395"/>
            <a:ext cx="4889308" cy="1091435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uble Bracket 6"/>
          <p:cNvSpPr/>
          <p:nvPr/>
        </p:nvSpPr>
        <p:spPr>
          <a:xfrm>
            <a:off x="3860890" y="3619237"/>
            <a:ext cx="4889310" cy="859773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21703" r="9102" b="13900"/>
          <a:stretch/>
        </p:blipFill>
        <p:spPr>
          <a:xfrm>
            <a:off x="0" y="2892259"/>
            <a:ext cx="3507633" cy="259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6573" y="2374613"/>
            <a:ext cx="4624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Advocacy Work</a:t>
            </a:r>
            <a:r>
              <a:rPr lang="en-GB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 </a:t>
            </a:r>
            <a:r>
              <a:rPr lang="en-GB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issues such as affordability, quality and provision of housing; tenants’ participation; and improving neighbourhoods.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6574" y="3619238"/>
            <a:ext cx="4624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Housing legal advice</a:t>
            </a:r>
            <a:r>
              <a:rPr lang="en-US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mr-IN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en-US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casework, representation and strategic legal action, particularly on issues relating to the private rented sector.</a:t>
            </a:r>
            <a:endParaRPr lang="en-US" sz="146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1C0C6-5D03-4C44-8A27-1121C7A7B647}"/>
              </a:ext>
            </a:extLst>
          </p:cNvPr>
          <p:cNvSpPr txBox="1"/>
          <p:nvPr/>
        </p:nvSpPr>
        <p:spPr>
          <a:xfrm>
            <a:off x="674176" y="5483802"/>
            <a:ext cx="7997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*Advocacy work includes campaigning, organising, policy work and research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390B9771-FC0C-C44C-B3DC-2DF35F7D4925}"/>
              </a:ext>
            </a:extLst>
          </p:cNvPr>
          <p:cNvSpPr/>
          <p:nvPr/>
        </p:nvSpPr>
        <p:spPr>
          <a:xfrm>
            <a:off x="3860890" y="4551519"/>
            <a:ext cx="4889310" cy="859773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Action Research </a:t>
            </a:r>
            <a:r>
              <a:rPr lang="en-GB" dirty="0"/>
              <a:t>– </a:t>
            </a:r>
            <a:r>
              <a: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build on promising approaches to tackling complex housing and homelessness issues </a:t>
            </a:r>
          </a:p>
        </p:txBody>
      </p:sp>
    </p:spTree>
    <p:extLst>
      <p:ext uri="{BB962C8B-B14F-4D97-AF65-F5344CB8AC3E}">
        <p14:creationId xmlns:p14="http://schemas.microsoft.com/office/powerpoint/2010/main" val="175198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Better Work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What we will fund: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3374571" y="4298678"/>
            <a:ext cx="5358724" cy="1111179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uble Bracket 5"/>
          <p:cNvSpPr/>
          <p:nvPr/>
        </p:nvSpPr>
        <p:spPr>
          <a:xfrm>
            <a:off x="3374572" y="3260284"/>
            <a:ext cx="5358724" cy="994153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uble Bracket 6"/>
          <p:cNvSpPr/>
          <p:nvPr/>
        </p:nvSpPr>
        <p:spPr>
          <a:xfrm>
            <a:off x="3374572" y="2037360"/>
            <a:ext cx="5358724" cy="1178542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3570515" y="4317250"/>
            <a:ext cx="51062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Advocacy work* </a:t>
            </a:r>
            <a:r>
              <a:rPr lang="en-GB" sz="1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issues such as improving pay for those on low incomes; addressing exploitation in the workplace; improving public sector practice; and</a:t>
            </a:r>
          </a:p>
          <a:p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promoting good employment practice.</a:t>
            </a:r>
            <a:endParaRPr lang="en-GB" sz="1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20147" r="17267" b="9550"/>
          <a:stretch/>
        </p:blipFill>
        <p:spPr>
          <a:xfrm>
            <a:off x="290510" y="2182826"/>
            <a:ext cx="2917555" cy="3358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0515" y="2034145"/>
            <a:ext cx="509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Progression routes out of low paid work –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to increase insights on the effectiveness of support;  to target employers to improve their employment practice; and with groups of low paid workers where there is little known about what works.</a:t>
            </a:r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0515" y="3250980"/>
            <a:ext cx="5133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Employment legal advice </a:t>
            </a:r>
            <a:r>
              <a:rPr lang="en-GB" sz="1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－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casework, representation and strategic legal action, which protects workers’ rights and tackles issues of discrimination.</a:t>
            </a:r>
            <a:endParaRPr lang="en-US" sz="1400" dirty="0"/>
          </a:p>
        </p:txBody>
      </p:sp>
      <p:sp>
        <p:nvSpPr>
          <p:cNvPr id="15" name="Double Bracket 14"/>
          <p:cNvSpPr/>
          <p:nvPr/>
        </p:nvSpPr>
        <p:spPr>
          <a:xfrm>
            <a:off x="3374571" y="5454098"/>
            <a:ext cx="5334878" cy="691285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463" dirty="0"/>
          </a:p>
        </p:txBody>
      </p:sp>
      <p:sp>
        <p:nvSpPr>
          <p:cNvPr id="17" name="TextBox 16"/>
          <p:cNvSpPr txBox="1"/>
          <p:nvPr/>
        </p:nvSpPr>
        <p:spPr>
          <a:xfrm>
            <a:off x="3570515" y="5454098"/>
            <a:ext cx="4944835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Improving the capacity and skills of civil society </a:t>
            </a:r>
            <a:r>
              <a:rPr lang="en-GB" sz="1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－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working on employment-related issues</a:t>
            </a:r>
            <a:r>
              <a:rPr lang="en-GB" sz="1463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endParaRPr lang="en-US" sz="146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C9DA3-D1D1-8746-8ED1-25670D2639D3}"/>
              </a:ext>
            </a:extLst>
          </p:cNvPr>
          <p:cNvSpPr txBox="1"/>
          <p:nvPr/>
        </p:nvSpPr>
        <p:spPr>
          <a:xfrm>
            <a:off x="573437" y="6145383"/>
            <a:ext cx="7997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*Advocacy work includes campaigning, organising, policy work and research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34" y="472132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Decent Living Standards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What we will fund: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4114800" y="3935216"/>
            <a:ext cx="4445540" cy="769440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uble Bracket 6"/>
          <p:cNvSpPr/>
          <p:nvPr/>
        </p:nvSpPr>
        <p:spPr>
          <a:xfrm>
            <a:off x="4114800" y="2552302"/>
            <a:ext cx="4445540" cy="1229283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4220214" y="2651762"/>
            <a:ext cx="40100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Advocacy work* -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issues such as the impact of welfare reform; improving the welfare support system; reducing the cost of living; and on public attitudes to poverty.</a:t>
            </a:r>
            <a:endParaRPr lang="en-US" sz="1463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24652" r="14024" b="22162"/>
          <a:stretch/>
        </p:blipFill>
        <p:spPr>
          <a:xfrm>
            <a:off x="175266" y="2307475"/>
            <a:ext cx="3738785" cy="2815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0214" y="3935215"/>
            <a:ext cx="4447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Social welfare legal representation -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specialist level including casework and</a:t>
            </a:r>
          </a:p>
          <a:p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representation for appeals and strategic legal action.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4F7DB-6B33-8643-85DD-1757623A12D1}"/>
              </a:ext>
            </a:extLst>
          </p:cNvPr>
          <p:cNvSpPr txBox="1"/>
          <p:nvPr/>
        </p:nvSpPr>
        <p:spPr>
          <a:xfrm>
            <a:off x="670749" y="5466390"/>
            <a:ext cx="7997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*Advocacy work includes campaigning, organising, policy work and research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0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32" y="481860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Shared Wealth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What we will fund: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07176" y="2747962"/>
            <a:ext cx="4855824" cy="1690185"/>
            <a:chOff x="3907176" y="2714715"/>
            <a:chExt cx="4855824" cy="1690185"/>
          </a:xfrm>
        </p:grpSpPr>
        <p:sp>
          <p:nvSpPr>
            <p:cNvPr id="7" name="Double Bracket 6"/>
            <p:cNvSpPr/>
            <p:nvPr/>
          </p:nvSpPr>
          <p:spPr>
            <a:xfrm>
              <a:off x="3907176" y="2714715"/>
              <a:ext cx="4855824" cy="1690185"/>
            </a:xfrm>
            <a:prstGeom prst="bracketPair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4132569" y="2767283"/>
              <a:ext cx="44050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Advocacy work* - </a:t>
              </a:r>
              <a:r>
                <a:rPr lang="en-GB" sz="14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on issues such as the impact of income and wealth inequality; increasing involvement of employees in the workplace; reducing income and wealth inequality; greater transparency on property and land ownership.</a:t>
              </a:r>
              <a:endParaRPr lang="en-US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9640" r="15105" b="20298"/>
          <a:stretch/>
        </p:blipFill>
        <p:spPr>
          <a:xfrm>
            <a:off x="170457" y="2136567"/>
            <a:ext cx="3425520" cy="2912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1A9B4E-4B14-AD4D-BDF1-4E35353F85DB}"/>
              </a:ext>
            </a:extLst>
          </p:cNvPr>
          <p:cNvSpPr txBox="1"/>
          <p:nvPr/>
        </p:nvSpPr>
        <p:spPr>
          <a:xfrm>
            <a:off x="670749" y="5466390"/>
            <a:ext cx="7997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*Advocacy work includes campaigning, organising, policy work and research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" y="966891"/>
            <a:ext cx="8543925" cy="10770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Pathways to Settlement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What we will fund: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3778565" y="3606158"/>
            <a:ext cx="4889308" cy="1330052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uble Bracket 6"/>
          <p:cNvSpPr/>
          <p:nvPr/>
        </p:nvSpPr>
        <p:spPr>
          <a:xfrm>
            <a:off x="3778565" y="2399985"/>
            <a:ext cx="4889308" cy="868861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3999390" y="2529572"/>
            <a:ext cx="4447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Specialist immigration legal advice </a:t>
            </a:r>
            <a:r>
              <a:rPr lang="en-GB" sz="17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-</a:t>
            </a:r>
            <a:r>
              <a:rPr lang="en-US" sz="17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 areas of law that fall outside of legal aid.  (OISC level 3 or equivalent) </a:t>
            </a:r>
            <a:endParaRPr lang="en-GB" sz="1463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9389" y="3630311"/>
            <a:ext cx="444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Advocacy work* </a:t>
            </a:r>
            <a:r>
              <a:rPr lang="en-GB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issues such as promoting a more dignified immigration system; improved understanding of public attitudes on migration; challenging exploitation of vulnerable migrants and creating more effective pathways to citizenship.</a:t>
            </a:r>
            <a:endParaRPr lang="en-US" sz="1463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18919" r="23934" b="21801"/>
          <a:stretch/>
        </p:blipFill>
        <p:spPr>
          <a:xfrm>
            <a:off x="510884" y="2405379"/>
            <a:ext cx="2619520" cy="2911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17D30-952E-1043-A6A8-47B7C73483EC}"/>
              </a:ext>
            </a:extLst>
          </p:cNvPr>
          <p:cNvSpPr txBox="1"/>
          <p:nvPr/>
        </p:nvSpPr>
        <p:spPr>
          <a:xfrm>
            <a:off x="670749" y="5466390"/>
            <a:ext cx="7997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*Advocacy work includes campaigning, organising, policy work and research</a:t>
            </a:r>
            <a:endParaRPr lang="en-GB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73" y="939603"/>
            <a:ext cx="8552291" cy="96835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Stronger Voices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3600" b="1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592286" y="2793912"/>
            <a:ext cx="5157912" cy="635088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uble Bracket 5"/>
          <p:cNvSpPr/>
          <p:nvPr/>
        </p:nvSpPr>
        <p:spPr>
          <a:xfrm>
            <a:off x="3581398" y="4427592"/>
            <a:ext cx="5157915" cy="1052364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uble Bracket 6"/>
          <p:cNvSpPr/>
          <p:nvPr/>
        </p:nvSpPr>
        <p:spPr>
          <a:xfrm>
            <a:off x="3592286" y="3541641"/>
            <a:ext cx="5157913" cy="773310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3794327" y="2848974"/>
            <a:ext cx="4753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Campaigning - </a:t>
            </a:r>
            <a:r>
              <a:rPr lang="en-GB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including community organising and advocating for specific policy changes</a:t>
            </a:r>
            <a:endParaRPr lang="en-US" sz="1400" dirty="0"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4112" y="3636016"/>
            <a:ext cx="4852485" cy="100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Strategic communications –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improving the framing of narratives and messages to influence public attitudes.</a:t>
            </a:r>
            <a:endParaRPr lang="en-GB" sz="1463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GB" sz="1463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463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5670" y="4489577"/>
            <a:ext cx="4852485" cy="121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Voice </a:t>
            </a:r>
            <a:r>
              <a:rPr lang="en-GB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increasing the involvement of people with first-hand experience of poverty and inequality in campaigning and leadership of organisations and movements.</a:t>
            </a:r>
          </a:p>
          <a:p>
            <a:pPr lvl="0"/>
            <a:endParaRPr lang="en-US" sz="1463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463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" y="1439435"/>
            <a:ext cx="8413407" cy="13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25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 will fund: </a:t>
            </a:r>
            <a:r>
              <a:rPr lang="en-GB" sz="1625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Work that enhances the capacity of civil society to influence policy and decision making in our other programme areas which include: Good Homes and</a:t>
            </a:r>
          </a:p>
          <a:p>
            <a:r>
              <a:rPr lang="en-GB" sz="1625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Neighbourhoods, Better Work, Pathways to Settlement, Decent Living Standards</a:t>
            </a:r>
          </a:p>
          <a:p>
            <a:r>
              <a:rPr lang="en-GB" sz="1625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and Shared Wealth, in the following areas:</a:t>
            </a:r>
          </a:p>
          <a:p>
            <a:r>
              <a:rPr lang="en-US" sz="1463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16576" r="17117" b="22523"/>
          <a:stretch/>
        </p:blipFill>
        <p:spPr>
          <a:xfrm>
            <a:off x="381820" y="2793912"/>
            <a:ext cx="3123601" cy="2868958"/>
          </a:xfrm>
          <a:prstGeom prst="rect">
            <a:avLst/>
          </a:prstGeom>
        </p:spPr>
      </p:pic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F73B904B-FA13-1547-BC41-FB9F4B699692}"/>
              </a:ext>
            </a:extLst>
          </p:cNvPr>
          <p:cNvSpPr/>
          <p:nvPr/>
        </p:nvSpPr>
        <p:spPr>
          <a:xfrm>
            <a:off x="3556540" y="5592597"/>
            <a:ext cx="5157915" cy="1052364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GB" b="1" dirty="0"/>
              <a:t>Gathering evidence about poverty and inequality </a:t>
            </a:r>
            <a:r>
              <a:rPr lang="en-GB" dirty="0"/>
              <a:t>– </a:t>
            </a:r>
            <a:r>
              <a:rPr lang="en-GB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the impact of poverty and inequality on different communities</a:t>
            </a:r>
          </a:p>
        </p:txBody>
      </p:sp>
    </p:spTree>
    <p:extLst>
      <p:ext uri="{BB962C8B-B14F-4D97-AF65-F5344CB8AC3E}">
        <p14:creationId xmlns:p14="http://schemas.microsoft.com/office/powerpoint/2010/main" val="78204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73" y="939603"/>
            <a:ext cx="8552291" cy="96835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Connected Communities </a:t>
            </a:r>
            <a:br>
              <a:rPr lang="en-GB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(small grants for small groups)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2881959" y="2701612"/>
            <a:ext cx="6108421" cy="920901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uble Bracket 5"/>
          <p:cNvSpPr/>
          <p:nvPr/>
        </p:nvSpPr>
        <p:spPr>
          <a:xfrm>
            <a:off x="2881956" y="5212513"/>
            <a:ext cx="6108421" cy="661345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ouble Bracket 6"/>
          <p:cNvSpPr/>
          <p:nvPr/>
        </p:nvSpPr>
        <p:spPr>
          <a:xfrm>
            <a:off x="2822553" y="3786390"/>
            <a:ext cx="6108421" cy="1262245"/>
          </a:xfrm>
          <a:prstGeom prst="bracketPair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3048000" y="2711636"/>
            <a:ext cx="579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Strengthening Voice </a:t>
            </a:r>
            <a:r>
              <a:rPr lang="en-GB" sz="16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US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groups of people who are directly experiencing poverty and inequality, to campaign on solutions to emerging or long-standing problems in communities.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3763505"/>
            <a:ext cx="5959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Community activities, led by communities, in outer London boroughs </a:t>
            </a:r>
            <a:r>
              <a:rPr lang="en-GB" sz="14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GB" sz="14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which bring together different groups of people to respond to local needs and gaps in services. This is targeted at areas which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experienced a rapid change in the population and increased levels of poverty.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219205"/>
            <a:ext cx="55165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Advice work </a:t>
            </a:r>
            <a:r>
              <a:rPr lang="en-GB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to support groups already providing social welfare advice and to improve the quality of that advice.</a:t>
            </a:r>
            <a:endParaRPr lang="en-US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72" y="2058613"/>
            <a:ext cx="841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 define small groups as those that have an annual income of under £100,000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27568" r="20151" b="20000"/>
          <a:stretch/>
        </p:blipFill>
        <p:spPr>
          <a:xfrm>
            <a:off x="153620" y="3206454"/>
            <a:ext cx="2668933" cy="2437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672" y="2567868"/>
            <a:ext cx="225896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chemeClr val="accent5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 will fund:</a:t>
            </a:r>
          </a:p>
        </p:txBody>
      </p:sp>
    </p:spTree>
    <p:extLst>
      <p:ext uri="{BB962C8B-B14F-4D97-AF65-F5344CB8AC3E}">
        <p14:creationId xmlns:p14="http://schemas.microsoft.com/office/powerpoint/2010/main" val="27270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33A24CD15FE479CAA3A23672D95F6" ma:contentTypeVersion="4" ma:contentTypeDescription="Create a new document." ma:contentTypeScope="" ma:versionID="2dde14a418bd18aa957beac32bbb12b0">
  <xsd:schema xmlns:xsd="http://www.w3.org/2001/XMLSchema" xmlns:xs="http://www.w3.org/2001/XMLSchema" xmlns:p="http://schemas.microsoft.com/office/2006/metadata/properties" xmlns:ns2="53413995-214a-4554-a680-2b78bc4f2d7c" xmlns:ns3="30b51f29-f2b7-4e53-941e-735c4f39ce0f" targetNamespace="http://schemas.microsoft.com/office/2006/metadata/properties" ma:root="true" ma:fieldsID="e8c9355efc81e5eae4ca7ada08dc9473" ns2:_="" ns3:_="">
    <xsd:import namespace="53413995-214a-4554-a680-2b78bc4f2d7c"/>
    <xsd:import namespace="30b51f29-f2b7-4e53-941e-735c4f39ce0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13995-214a-4554-a680-2b78bc4f2d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1f29-f2b7-4e53-941e-735c4f39c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3413995-214a-4554-a680-2b78bc4f2d7c">M7RQ3Z7D4Y67-1083677916-1185</_dlc_DocId>
    <_dlc_DocIdUrl xmlns="53413995-214a-4554-a680-2b78bc4f2d7c">
      <Url>https://trustforlondon.sharepoint.com/sites/Grants/_layouts/15/DocIdRedir.aspx?ID=M7RQ3Z7D4Y67-1083677916-1185</Url>
      <Description>M7RQ3Z7D4Y67-1083677916-1185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0BCD072-41B4-48D9-8377-8B05FC7AB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13995-214a-4554-a680-2b78bc4f2d7c"/>
    <ds:schemaRef ds:uri="30b51f29-f2b7-4e53-941e-735c4f39c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CF8282-8D05-481E-BCE7-67CE8598C92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53413995-214a-4554-a680-2b78bc4f2d7c"/>
    <ds:schemaRef ds:uri="http://purl.org/dc/elements/1.1/"/>
    <ds:schemaRef ds:uri="http://www.w3.org/XML/1998/namespace"/>
    <ds:schemaRef ds:uri="30b51f29-f2b7-4e53-941e-735c4f39ce0f"/>
  </ds:schemaRefs>
</ds:datastoreItem>
</file>

<file path=customXml/itemProps3.xml><?xml version="1.0" encoding="utf-8"?>
<ds:datastoreItem xmlns:ds="http://schemas.openxmlformats.org/officeDocument/2006/customXml" ds:itemID="{0E7A12BC-FCC9-4F7E-BC92-92BDCA4A8E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0C523E-CEA2-4F34-BEBF-D73CF98CED8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1134</Words>
  <Application>Microsoft Macintosh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 Summary of programme areas  </vt:lpstr>
      <vt:lpstr>Good Homes &amp; Neighbourhoods What we will fund:</vt:lpstr>
      <vt:lpstr>Better Work What we will fund:</vt:lpstr>
      <vt:lpstr>Decent Living Standards What we will fund:</vt:lpstr>
      <vt:lpstr>Shared Wealth What we will fund:</vt:lpstr>
      <vt:lpstr>Pathways to Settlement What we will fund:</vt:lpstr>
      <vt:lpstr>Stronger Voices </vt:lpstr>
      <vt:lpstr>Connected Communities  (small grants for small groups) </vt:lpstr>
      <vt:lpstr>Shortlisting criteria </vt:lpstr>
      <vt:lpstr>Closing Dates: </vt:lpstr>
      <vt:lpstr>PowerPoint Presentation</vt:lpstr>
      <vt:lpstr>Read the full funding guidelines – available on our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Sioned Churchill</cp:lastModifiedBy>
  <cp:revision>86</cp:revision>
  <cp:lastPrinted>2017-06-22T12:44:59Z</cp:lastPrinted>
  <dcterms:created xsi:type="dcterms:W3CDTF">2017-06-21T12:11:02Z</dcterms:created>
  <dcterms:modified xsi:type="dcterms:W3CDTF">2021-01-04T11:26:44Z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0x01010077F33A24CD15FE479CAA3A23672D95F6</vt:lpwstr>
  </property>
  <property fmtid="{D5CDD505-2E9C-101B-9397-08002B2CF9AE}" pid="3" name="_dlc_DocIdItemGuid">
    <vt:lpwstr>22875a05-0983-4e6f-a993-7c10e82724c2</vt:lpwstr>
  </property>
</Properties>
</file>